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57" r:id="rId5"/>
    <p:sldMasterId id="2147483662" r:id="rId6"/>
    <p:sldMasterId id="2147483660" r:id="rId7"/>
    <p:sldMasterId id="2147483661" r:id="rId8"/>
    <p:sldMasterId id="2147483659" r:id="rId9"/>
    <p:sldMasterId id="2147483792" r:id="rId10"/>
  </p:sldMasterIdLst>
  <p:notesMasterIdLst>
    <p:notesMasterId r:id="rId19"/>
  </p:notesMasterIdLst>
  <p:sldIdLst>
    <p:sldId id="270" r:id="rId11"/>
    <p:sldId id="277" r:id="rId12"/>
    <p:sldId id="285" r:id="rId13"/>
    <p:sldId id="279" r:id="rId14"/>
    <p:sldId id="281" r:id="rId15"/>
    <p:sldId id="284" r:id="rId16"/>
    <p:sldId id="283" r:id="rId17"/>
    <p:sldId id="275" r:id="rId1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D9E9"/>
    <a:srgbClr val="E9E4CD"/>
    <a:srgbClr val="83CFCA"/>
    <a:srgbClr val="FFE670"/>
    <a:srgbClr val="A8CC96"/>
    <a:srgbClr val="5AC9E6"/>
    <a:srgbClr val="D0DB9D"/>
    <a:srgbClr val="4D60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5" autoAdjust="0"/>
    <p:restoredTop sz="90935" autoAdjust="0"/>
  </p:normalViewPr>
  <p:slideViewPr>
    <p:cSldViewPr snapToGrid="0">
      <p:cViewPr varScale="1">
        <p:scale>
          <a:sx n="84" d="100"/>
          <a:sy n="84" d="100"/>
        </p:scale>
        <p:origin x="121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4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274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2" charset="0"/>
                <a:ea typeface="+mn-ea"/>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4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274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9B4C976-4F8F-431F-8783-5F4240EE4F12}" type="slidenum">
              <a:rPr lang="en-US"/>
              <a:pPr/>
              <a:t>‹#›</a:t>
            </a:fld>
            <a:endParaRPr lang="en-US"/>
          </a:p>
        </p:txBody>
      </p:sp>
    </p:spTree>
    <p:extLst>
      <p:ext uri="{BB962C8B-B14F-4D97-AF65-F5344CB8AC3E}">
        <p14:creationId xmlns:p14="http://schemas.microsoft.com/office/powerpoint/2010/main" val="39000118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B4C976-4F8F-431F-8783-5F4240EE4F12}" type="slidenum">
              <a:rPr lang="en-US" smtClean="0"/>
              <a:pPr/>
              <a:t>1</a:t>
            </a:fld>
            <a:endParaRPr lang="en-US"/>
          </a:p>
        </p:txBody>
      </p:sp>
    </p:spTree>
    <p:extLst>
      <p:ext uri="{BB962C8B-B14F-4D97-AF65-F5344CB8AC3E}">
        <p14:creationId xmlns:p14="http://schemas.microsoft.com/office/powerpoint/2010/main" val="762393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The intricate nature of endoscopes and their accessories make cleaning a challenge</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8B8ED01-5714-41F7-A1C3-5C845B32D4A0}" type="slidenum">
              <a:rPr lang="en-US" smtClean="0"/>
              <a:pPr eaLnBrk="1" hangingPunct="1"/>
              <a:t>2</a:t>
            </a:fld>
            <a:endParaRPr lang="en-US" smtClean="0"/>
          </a:p>
        </p:txBody>
      </p:sp>
    </p:spTree>
    <p:extLst>
      <p:ext uri="{BB962C8B-B14F-4D97-AF65-F5344CB8AC3E}">
        <p14:creationId xmlns:p14="http://schemas.microsoft.com/office/powerpoint/2010/main" val="2927482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4C976-4F8F-431F-8783-5F4240EE4F12}" type="slidenum">
              <a:rPr lang="en-US" smtClean="0"/>
              <a:pPr/>
              <a:t>4</a:t>
            </a:fld>
            <a:endParaRPr lang="en-US"/>
          </a:p>
        </p:txBody>
      </p:sp>
    </p:spTree>
    <p:extLst>
      <p:ext uri="{BB962C8B-B14F-4D97-AF65-F5344CB8AC3E}">
        <p14:creationId xmlns:p14="http://schemas.microsoft.com/office/powerpoint/2010/main" val="1149996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fld id="{F52CB4E6-B235-42D2-89B2-B82AD192B0B3}" type="slidenum">
              <a:rPr lang="en-US"/>
              <a:pPr/>
              <a:t>‹#›</a:t>
            </a:fld>
            <a:endParaRPr lang="en-US"/>
          </a:p>
        </p:txBody>
      </p:sp>
    </p:spTree>
    <p:extLst>
      <p:ext uri="{BB962C8B-B14F-4D97-AF65-F5344CB8AC3E}">
        <p14:creationId xmlns:p14="http://schemas.microsoft.com/office/powerpoint/2010/main" val="2444015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578001"/>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898218"/>
            <a:ext cx="7772400" cy="679783"/>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fld id="{0C44FEF9-EEB9-4CE1-898E-53859C6E9192}" type="slidenum">
              <a:rPr lang="en-US"/>
              <a:pPr/>
              <a:t>‹#›</a:t>
            </a:fld>
            <a:endParaRPr lang="en-US"/>
          </a:p>
        </p:txBody>
      </p:sp>
    </p:spTree>
    <p:extLst>
      <p:ext uri="{BB962C8B-B14F-4D97-AF65-F5344CB8AC3E}">
        <p14:creationId xmlns:p14="http://schemas.microsoft.com/office/powerpoint/2010/main" val="4056695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7"/>
          <p:cNvSpPr>
            <a:spLocks noGrp="1" noChangeArrowheads="1"/>
          </p:cNvSpPr>
          <p:nvPr>
            <p:ph type="sldNum" sz="quarter" idx="10"/>
          </p:nvPr>
        </p:nvSpPr>
        <p:spPr>
          <a:ln/>
        </p:spPr>
        <p:txBody>
          <a:bodyPr/>
          <a:lstStyle>
            <a:lvl1pPr>
              <a:defRPr/>
            </a:lvl1pPr>
          </a:lstStyle>
          <a:p>
            <a:fld id="{6D34D1E6-F86F-4F25-8684-130CEC1579A3}" type="slidenum">
              <a:rPr lang="en-US"/>
              <a:pPr/>
              <a:t>‹#›</a:t>
            </a:fld>
            <a:endParaRPr lang="en-US"/>
          </a:p>
        </p:txBody>
      </p:sp>
    </p:spTree>
    <p:extLst>
      <p:ext uri="{BB962C8B-B14F-4D97-AF65-F5344CB8AC3E}">
        <p14:creationId xmlns:p14="http://schemas.microsoft.com/office/powerpoint/2010/main" val="756703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47814" y="2360171"/>
            <a:ext cx="5211177" cy="1532137"/>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692459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150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93195"/>
            <a:ext cx="7772400" cy="1362075"/>
          </a:xfrm>
        </p:spPr>
        <p:txBody>
          <a:bodyPr anchor="t"/>
          <a:lstStyle>
            <a:lvl1pPr marL="58738" indent="0"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169300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fld id="{8F9546BB-CDA5-4A2A-A270-534134ADDD13}" type="slidenum">
              <a:rPr lang="en-US"/>
              <a:pPr/>
              <a:t>‹#›</a:t>
            </a:fld>
            <a:endParaRPr lang="en-US"/>
          </a:p>
        </p:txBody>
      </p:sp>
    </p:spTree>
    <p:extLst>
      <p:ext uri="{BB962C8B-B14F-4D97-AF65-F5344CB8AC3E}">
        <p14:creationId xmlns:p14="http://schemas.microsoft.com/office/powerpoint/2010/main" val="2970070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5475" y="1477300"/>
            <a:ext cx="3924300" cy="43147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2175" y="1477300"/>
            <a:ext cx="3924300" cy="43147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fld id="{ECAD586B-3C0D-4803-932E-57A0B0DC84C4}" type="slidenum">
              <a:rPr lang="en-US"/>
              <a:pPr/>
              <a:t>‹#›</a:t>
            </a:fld>
            <a:endParaRPr lang="en-US"/>
          </a:p>
        </p:txBody>
      </p:sp>
    </p:spTree>
    <p:extLst>
      <p:ext uri="{BB962C8B-B14F-4D97-AF65-F5344CB8AC3E}">
        <p14:creationId xmlns:p14="http://schemas.microsoft.com/office/powerpoint/2010/main" val="2621866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9"/>
          <p:cNvSpPr>
            <a:spLocks noGrp="1" noChangeArrowheads="1"/>
          </p:cNvSpPr>
          <p:nvPr>
            <p:ph type="sldNum" sz="quarter" idx="10"/>
          </p:nvPr>
        </p:nvSpPr>
        <p:spPr>
          <a:ln/>
        </p:spPr>
        <p:txBody>
          <a:bodyPr/>
          <a:lstStyle>
            <a:lvl1pPr>
              <a:defRPr/>
            </a:lvl1pPr>
          </a:lstStyle>
          <a:p>
            <a:fld id="{726AEF9E-6875-427C-979D-330FCD5162FF}" type="slidenum">
              <a:rPr lang="en-US"/>
              <a:pPr/>
              <a:t>‹#›</a:t>
            </a:fld>
            <a:endParaRPr lang="en-US"/>
          </a:p>
        </p:txBody>
      </p:sp>
    </p:spTree>
    <p:extLst>
      <p:ext uri="{BB962C8B-B14F-4D97-AF65-F5344CB8AC3E}">
        <p14:creationId xmlns:p14="http://schemas.microsoft.com/office/powerpoint/2010/main" val="243579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fld id="{2084DA20-F8C5-4E91-8424-25BC2A9EC033}" type="slidenum">
              <a:rPr lang="en-US"/>
              <a:pPr/>
              <a:t>‹#›</a:t>
            </a:fld>
            <a:endParaRPr lang="en-US"/>
          </a:p>
        </p:txBody>
      </p:sp>
    </p:spTree>
    <p:extLst>
      <p:ext uri="{BB962C8B-B14F-4D97-AF65-F5344CB8AC3E}">
        <p14:creationId xmlns:p14="http://schemas.microsoft.com/office/powerpoint/2010/main" val="888331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p>
        </p:txBody>
      </p:sp>
    </p:spTree>
    <p:extLst>
      <p:ext uri="{BB962C8B-B14F-4D97-AF65-F5344CB8AC3E}">
        <p14:creationId xmlns:p14="http://schemas.microsoft.com/office/powerpoint/2010/main" val="3083702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dirty="0"/>
          </a:p>
        </p:txBody>
      </p:sp>
    </p:spTree>
    <p:extLst>
      <p:ext uri="{BB962C8B-B14F-4D97-AF65-F5344CB8AC3E}">
        <p14:creationId xmlns:p14="http://schemas.microsoft.com/office/powerpoint/2010/main" val="3843422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p>
        </p:txBody>
      </p:sp>
    </p:spTree>
    <p:extLst>
      <p:ext uri="{BB962C8B-B14F-4D97-AF65-F5344CB8AC3E}">
        <p14:creationId xmlns:p14="http://schemas.microsoft.com/office/powerpoint/2010/main" val="42649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p>
        </p:txBody>
      </p:sp>
    </p:spTree>
    <p:extLst>
      <p:ext uri="{BB962C8B-B14F-4D97-AF65-F5344CB8AC3E}">
        <p14:creationId xmlns:p14="http://schemas.microsoft.com/office/powerpoint/2010/main" val="22862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5.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
          <p:cNvSpPr>
            <a:spLocks noGrp="1" noChangeArrowheads="1"/>
          </p:cNvSpPr>
          <p:nvPr>
            <p:ph type="title"/>
          </p:nvPr>
        </p:nvSpPr>
        <p:spPr bwMode="auto">
          <a:xfrm>
            <a:off x="0" y="0"/>
            <a:ext cx="9144000" cy="784225"/>
          </a:xfrm>
          <a:prstGeom prst="rect">
            <a:avLst/>
          </a:prstGeom>
          <a:solidFill>
            <a:schemeClr val="tx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7"/>
          <p:cNvSpPr>
            <a:spLocks noGrp="1" noChangeArrowheads="1"/>
          </p:cNvSpPr>
          <p:nvPr>
            <p:ph type="body" idx="1"/>
          </p:nvPr>
        </p:nvSpPr>
        <p:spPr bwMode="auto">
          <a:xfrm>
            <a:off x="674688" y="1500188"/>
            <a:ext cx="8001000"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9" name="Rectangle 9"/>
          <p:cNvSpPr>
            <a:spLocks noGrp="1" noChangeArrowheads="1"/>
          </p:cNvSpPr>
          <p:nvPr>
            <p:ph type="sldNum" sz="quarter" idx="4"/>
          </p:nvPr>
        </p:nvSpPr>
        <p:spPr bwMode="auto">
          <a:xfrm>
            <a:off x="136525" y="6380163"/>
            <a:ext cx="5492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EE0000"/>
                </a:solidFill>
              </a:defRPr>
            </a:lvl1pPr>
          </a:lstStyle>
          <a:p>
            <a:fld id="{9192D706-DC4E-4D18-A767-0C90D0B5F529}" type="slidenum">
              <a:rPr lang="en-US"/>
              <a:pPr/>
              <a:t>‹#›</a:t>
            </a:fld>
            <a:endParaRPr lang="en-US"/>
          </a:p>
        </p:txBody>
      </p:sp>
      <p:pic>
        <p:nvPicPr>
          <p:cNvPr id="2053" name="Picture 2" descr="CAR-021 Logo.png"/>
          <p:cNvPicPr>
            <a:picLocks noChangeAspect="1"/>
          </p:cNvPicPr>
          <p:nvPr/>
        </p:nvPicPr>
        <p:blipFill>
          <a:blip r:embed="rId7">
            <a:lum contrast="14000"/>
            <a:extLst>
              <a:ext uri="{28A0092B-C50C-407E-A947-70E740481C1C}">
                <a14:useLocalDpi xmlns:a14="http://schemas.microsoft.com/office/drawing/2010/main" val="0"/>
              </a:ext>
            </a:extLst>
          </a:blip>
          <a:srcRect/>
          <a:stretch>
            <a:fillRect/>
          </a:stretch>
        </p:blipFill>
        <p:spPr bwMode="auto">
          <a:xfrm>
            <a:off x="7132638" y="5986463"/>
            <a:ext cx="1600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bwMode="auto">
          <a:xfrm>
            <a:off x="228600" y="5872163"/>
            <a:ext cx="8686800" cy="1587"/>
          </a:xfrm>
          <a:prstGeom prst="line">
            <a:avLst/>
          </a:prstGeom>
          <a:ln w="6350" cap="flat" cmpd="sng" algn="ctr">
            <a:solidFill>
              <a:schemeClr val="tx1"/>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TextBox 2"/>
          <p:cNvSpPr txBox="1">
            <a:spLocks noChangeArrowheads="1"/>
          </p:cNvSpPr>
          <p:nvPr/>
        </p:nvSpPr>
        <p:spPr bwMode="auto">
          <a:xfrm>
            <a:off x="704497" y="6091236"/>
            <a:ext cx="6507163" cy="547247"/>
          </a:xfrm>
          <a:prstGeom prst="rect">
            <a:avLst/>
          </a:prstGeom>
          <a:noFill/>
          <a:ln>
            <a:noFill/>
          </a:ln>
          <a:extLst>
            <a:ext uri="{909E8E84-426E-40DD-AFC4-6F175D3DCCD1}">
              <a14:hiddenFill xmlns:a14="http://schemas.microsoft.com/office/drawing/2010/main">
                <a:solidFill>
                  <a:schemeClr val="tx1">
                    <a:alpha val="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700" dirty="0" smtClean="0"/>
              <a:t>© 2014, Cardinal Health. All rights reserved. CARDINAL HEALTH, the Cardinal Health LOGO, ESSENTIAL TO CARE, TIBURON and PRESOURCE are trademarks or registered trademarks of Cardinal Health. All other marks are property of their respective owners. </a:t>
            </a:r>
          </a:p>
          <a:p>
            <a:r>
              <a:rPr lang="en-US" sz="700" dirty="0" smtClean="0"/>
              <a:t>CHLORAPREP is a registered trademark of </a:t>
            </a:r>
            <a:r>
              <a:rPr lang="en-US" sz="700" dirty="0" err="1" smtClean="0"/>
              <a:t>CareFusion</a:t>
            </a:r>
            <a:r>
              <a:rPr lang="en-US" sz="700" dirty="0" smtClean="0"/>
              <a:t> 2200, Inc.. </a:t>
            </a:r>
          </a:p>
          <a:p>
            <a:endParaRPr lang="en-US" sz="2400" kern="1200" dirty="0">
              <a:solidFill>
                <a:schemeClr val="tx1"/>
              </a:solidFill>
              <a:effectLst/>
              <a:latin typeface="Arial" pitchFamily="34" charset="0"/>
              <a:ea typeface="ＭＳ Ｐゴシック" pitchFamily="34" charset="-128"/>
              <a:cs typeface="+mn-cs"/>
            </a:endParaRPr>
          </a:p>
        </p:txBody>
      </p:sp>
      <p:pic>
        <p:nvPicPr>
          <p:cNvPr id="2056" name="Picture 1" descr="Content-slide---sweeps.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787400"/>
            <a:ext cx="91440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Lst>
  <p:hf hdr="0" ftr="0" dt="0"/>
  <p:txStyles>
    <p:titleStyle>
      <a:lvl1pPr marL="623888" indent="-623888" algn="l" rtl="0" eaLnBrk="1" fontAlgn="base" hangingPunct="1">
        <a:spcBef>
          <a:spcPct val="0"/>
        </a:spcBef>
        <a:spcAft>
          <a:spcPct val="0"/>
        </a:spcAft>
        <a:defRPr sz="3000" b="1">
          <a:solidFill>
            <a:srgbClr val="404040"/>
          </a:solidFill>
          <a:latin typeface="+mj-lt"/>
          <a:ea typeface="ＭＳ Ｐゴシック" charset="0"/>
          <a:cs typeface="ＭＳ Ｐゴシック" charset="0"/>
        </a:defRPr>
      </a:lvl1pPr>
      <a:lvl2pPr marL="623888" indent="-623888" algn="l" rtl="0" eaLnBrk="1" fontAlgn="base" hangingPunct="1">
        <a:spcBef>
          <a:spcPct val="0"/>
        </a:spcBef>
        <a:spcAft>
          <a:spcPct val="0"/>
        </a:spcAft>
        <a:defRPr sz="3000" b="1">
          <a:solidFill>
            <a:srgbClr val="404040"/>
          </a:solidFill>
          <a:latin typeface="Arial" pitchFamily="-112" charset="0"/>
          <a:ea typeface="ＭＳ Ｐゴシック" charset="0"/>
          <a:cs typeface="ＭＳ Ｐゴシック" charset="0"/>
        </a:defRPr>
      </a:lvl2pPr>
      <a:lvl3pPr marL="623888" indent="-623888" algn="l" rtl="0" eaLnBrk="1" fontAlgn="base" hangingPunct="1">
        <a:spcBef>
          <a:spcPct val="0"/>
        </a:spcBef>
        <a:spcAft>
          <a:spcPct val="0"/>
        </a:spcAft>
        <a:defRPr sz="3000" b="1">
          <a:solidFill>
            <a:srgbClr val="404040"/>
          </a:solidFill>
          <a:latin typeface="Arial" pitchFamily="-112" charset="0"/>
          <a:ea typeface="ＭＳ Ｐゴシック" charset="0"/>
          <a:cs typeface="ＭＳ Ｐゴシック" charset="0"/>
        </a:defRPr>
      </a:lvl3pPr>
      <a:lvl4pPr marL="623888" indent="-623888" algn="l" rtl="0" eaLnBrk="1" fontAlgn="base" hangingPunct="1">
        <a:spcBef>
          <a:spcPct val="0"/>
        </a:spcBef>
        <a:spcAft>
          <a:spcPct val="0"/>
        </a:spcAft>
        <a:defRPr sz="3000" b="1">
          <a:solidFill>
            <a:srgbClr val="404040"/>
          </a:solidFill>
          <a:latin typeface="Arial" pitchFamily="-112" charset="0"/>
          <a:ea typeface="ＭＳ Ｐゴシック" charset="0"/>
          <a:cs typeface="ＭＳ Ｐゴシック" charset="0"/>
        </a:defRPr>
      </a:lvl4pPr>
      <a:lvl5pPr marL="623888" indent="-623888" algn="l" rtl="0" eaLnBrk="1" fontAlgn="base" hangingPunct="1">
        <a:spcBef>
          <a:spcPct val="0"/>
        </a:spcBef>
        <a:spcAft>
          <a:spcPct val="0"/>
        </a:spcAft>
        <a:defRPr sz="3000" b="1">
          <a:solidFill>
            <a:srgbClr val="404040"/>
          </a:solidFill>
          <a:latin typeface="Arial" pitchFamily="-112" charset="0"/>
          <a:ea typeface="ＭＳ Ｐゴシック" charset="0"/>
          <a:cs typeface="ＭＳ Ｐゴシック" charset="0"/>
        </a:defRPr>
      </a:lvl5pPr>
      <a:lvl6pPr marL="457200" algn="l" rtl="0" eaLnBrk="1" fontAlgn="base" hangingPunct="1">
        <a:spcBef>
          <a:spcPct val="0"/>
        </a:spcBef>
        <a:spcAft>
          <a:spcPct val="0"/>
        </a:spcAft>
        <a:defRPr sz="3000" b="1">
          <a:solidFill>
            <a:schemeClr val="bg1"/>
          </a:solidFill>
          <a:latin typeface="Arial" pitchFamily="-112" charset="0"/>
        </a:defRPr>
      </a:lvl6pPr>
      <a:lvl7pPr marL="914400" algn="l" rtl="0" eaLnBrk="1" fontAlgn="base" hangingPunct="1">
        <a:spcBef>
          <a:spcPct val="0"/>
        </a:spcBef>
        <a:spcAft>
          <a:spcPct val="0"/>
        </a:spcAft>
        <a:defRPr sz="3000" b="1">
          <a:solidFill>
            <a:schemeClr val="bg1"/>
          </a:solidFill>
          <a:latin typeface="Arial" pitchFamily="-112" charset="0"/>
        </a:defRPr>
      </a:lvl7pPr>
      <a:lvl8pPr marL="1371600" algn="l" rtl="0" eaLnBrk="1" fontAlgn="base" hangingPunct="1">
        <a:spcBef>
          <a:spcPct val="0"/>
        </a:spcBef>
        <a:spcAft>
          <a:spcPct val="0"/>
        </a:spcAft>
        <a:defRPr sz="3000" b="1">
          <a:solidFill>
            <a:schemeClr val="bg1"/>
          </a:solidFill>
          <a:latin typeface="Arial" pitchFamily="-112" charset="0"/>
        </a:defRPr>
      </a:lvl8pPr>
      <a:lvl9pPr marL="1828800" algn="l" rtl="0" eaLnBrk="1" fontAlgn="base" hangingPunct="1">
        <a:spcBef>
          <a:spcPct val="0"/>
        </a:spcBef>
        <a:spcAft>
          <a:spcPct val="0"/>
        </a:spcAft>
        <a:defRPr sz="3000" b="1">
          <a:solidFill>
            <a:schemeClr val="bg1"/>
          </a:solidFill>
          <a:latin typeface="Arial" pitchFamily="-112"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000">
          <a:solidFill>
            <a:schemeClr val="tx1"/>
          </a:solidFill>
          <a:latin typeface="+mn-lt"/>
          <a:ea typeface="ＭＳ Ｐゴシック" pitchFamily="-112" charset="-128"/>
        </a:defRPr>
      </a:lvl2pPr>
      <a:lvl3pPr marL="1143000" indent="-228600" algn="l" rtl="0" eaLnBrk="1" fontAlgn="base" hangingPunct="1">
        <a:spcBef>
          <a:spcPct val="20000"/>
        </a:spcBef>
        <a:spcAft>
          <a:spcPct val="0"/>
        </a:spcAft>
        <a:buChar char="•"/>
        <a:defRPr>
          <a:solidFill>
            <a:schemeClr val="tx1"/>
          </a:solidFill>
          <a:latin typeface="+mn-lt"/>
          <a:ea typeface="ＭＳ Ｐゴシック" pitchFamily="-112" charset="-128"/>
        </a:defRPr>
      </a:lvl3pPr>
      <a:lvl4pPr marL="1600200" indent="-228600" algn="l" rtl="0" eaLnBrk="1" fontAlgn="base" hangingPunct="1">
        <a:spcBef>
          <a:spcPct val="20000"/>
        </a:spcBef>
        <a:spcAft>
          <a:spcPct val="0"/>
        </a:spcAft>
        <a:buChar char="–"/>
        <a:defRPr sz="1600">
          <a:solidFill>
            <a:schemeClr val="tx1"/>
          </a:solidFill>
          <a:latin typeface="+mn-lt"/>
          <a:ea typeface="ＭＳ Ｐゴシック" pitchFamily="-112" charset="-128"/>
        </a:defRPr>
      </a:lvl4pPr>
      <a:lvl5pPr marL="2057400" indent="-228600" algn="l" rtl="0" eaLnBrk="1" fontAlgn="base" hangingPunct="1">
        <a:spcBef>
          <a:spcPct val="20000"/>
        </a:spcBef>
        <a:spcAft>
          <a:spcPct val="0"/>
        </a:spcAft>
        <a:buChar char="»"/>
        <a:defRPr sz="1600">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4"/>
          <p:cNvPicPr>
            <a:picLocks noChangeAspect="1" noChangeArrowheads="1"/>
          </p:cNvPicPr>
          <p:nvPr/>
        </p:nvPicPr>
        <p:blipFill>
          <a:blip r:embed="rId3">
            <a:lum bright="10000"/>
            <a:extLst>
              <a:ext uri="{28A0092B-C50C-407E-A947-70E740481C1C}">
                <a14:useLocalDpi xmlns:a14="http://schemas.microsoft.com/office/drawing/2010/main" val="0"/>
              </a:ext>
            </a:extLst>
          </a:blip>
          <a:srcRect r="139"/>
          <a:stretch>
            <a:fillRect/>
          </a:stretch>
        </p:blipFill>
        <p:spPr bwMode="auto">
          <a:xfrm>
            <a:off x="-17463" y="-871538"/>
            <a:ext cx="9231313" cy="42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CAR-021 Logo.png"/>
          <p:cNvPicPr>
            <a:picLocks noChangeAspect="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6334125" y="5595938"/>
            <a:ext cx="235267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a:spLocks noGrp="1"/>
          </p:cNvSpPr>
          <p:nvPr>
            <p:ph type="dt" sz="half" idx="2"/>
          </p:nvPr>
        </p:nvSpPr>
        <p:spPr>
          <a:xfrm>
            <a:off x="795338" y="5978525"/>
            <a:ext cx="2133600" cy="365125"/>
          </a:xfrm>
          <a:prstGeom prst="rect">
            <a:avLst/>
          </a:prstGeom>
        </p:spPr>
        <p:txBody>
          <a:bodyPr vert="horz" wrap="square" lIns="0" tIns="0" rIns="0" bIns="0" numCol="1" anchor="t" anchorCtr="0" compatLnSpc="1">
            <a:prstTxWarp prst="textNoShape">
              <a:avLst/>
            </a:prstTxWarp>
          </a:bodyPr>
          <a:lstStyle>
            <a:lvl1pPr>
              <a:defRPr sz="1400">
                <a:solidFill>
                  <a:srgbClr val="000000"/>
                </a:solidFill>
                <a:latin typeface="35 Helvetica Thin" charset="0"/>
              </a:defRPr>
            </a:lvl1pPr>
          </a:lstStyle>
          <a:p>
            <a:endParaRPr lang="en-US"/>
          </a:p>
        </p:txBody>
      </p:sp>
      <p:pic>
        <p:nvPicPr>
          <p:cNvPr id="3077" name="Picture 1" descr="Title-slide---sweep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327400"/>
            <a:ext cx="9144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719138" y="6381221"/>
            <a:ext cx="6392862" cy="369536"/>
          </a:xfrm>
          <a:prstGeom prst="rect">
            <a:avLst/>
          </a:prstGeom>
          <a:noFill/>
          <a:ln>
            <a:noFill/>
          </a:ln>
          <a:extLst>
            <a:ext uri="{909E8E84-426E-40DD-AFC4-6F175D3DCCD1}">
              <a14:hiddenFill xmlns:a14="http://schemas.microsoft.com/office/drawing/2010/main">
                <a:solidFill>
                  <a:schemeClr val="tx1">
                    <a:alpha val="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700" dirty="0" smtClean="0"/>
              <a:t>© 2014, Cardinal Health. All rights reserved. CARDINAL HEALTH, the Cardinal Health LOGO, ESSENTIAL TO CARE, TIBURON and PRESOURCE are trademarks or registered trademarks of Cardinal Health. All other marks are property of their respective owners. </a:t>
            </a:r>
          </a:p>
          <a:p>
            <a:r>
              <a:rPr lang="en-US" sz="700" dirty="0" smtClean="0"/>
              <a:t>CHLORAPREP is a registered trademark of </a:t>
            </a:r>
            <a:r>
              <a:rPr lang="en-US" sz="700" dirty="0" err="1" smtClean="0"/>
              <a:t>CareFusion</a:t>
            </a:r>
            <a:r>
              <a:rPr lang="en-US" sz="700" dirty="0" smtClean="0"/>
              <a:t> 2200, Inc.</a:t>
            </a:r>
          </a:p>
        </p:txBody>
      </p:sp>
      <p:sp>
        <p:nvSpPr>
          <p:cNvPr id="3079" name="Rectangle 26"/>
          <p:cNvSpPr>
            <a:spLocks noGrp="1" noChangeArrowheads="1"/>
          </p:cNvSpPr>
          <p:nvPr>
            <p:ph type="title"/>
          </p:nvPr>
        </p:nvSpPr>
        <p:spPr bwMode="auto">
          <a:xfrm>
            <a:off x="685800" y="3665538"/>
            <a:ext cx="8229600" cy="152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22" r:id="rId1"/>
  </p:sldLayoutIdLst>
  <p:hf hdr="0" ftr="0" dt="0"/>
  <p:txStyles>
    <p:titleStyle>
      <a:lvl1pPr algn="l" rtl="0" eaLnBrk="0" fontAlgn="base" hangingPunct="0">
        <a:spcBef>
          <a:spcPct val="0"/>
        </a:spcBef>
        <a:spcAft>
          <a:spcPct val="0"/>
        </a:spcAft>
        <a:defRPr sz="42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4200" b="1">
          <a:solidFill>
            <a:schemeClr val="bg1"/>
          </a:solidFill>
          <a:latin typeface="Arial" pitchFamily="-112" charset="0"/>
          <a:ea typeface="ＭＳ Ｐゴシック" charset="0"/>
          <a:cs typeface="ＭＳ Ｐゴシック" charset="0"/>
        </a:defRPr>
      </a:lvl2pPr>
      <a:lvl3pPr algn="l" rtl="0" eaLnBrk="0" fontAlgn="base" hangingPunct="0">
        <a:spcBef>
          <a:spcPct val="0"/>
        </a:spcBef>
        <a:spcAft>
          <a:spcPct val="0"/>
        </a:spcAft>
        <a:defRPr sz="4200" b="1">
          <a:solidFill>
            <a:schemeClr val="bg1"/>
          </a:solidFill>
          <a:latin typeface="Arial" pitchFamily="-112" charset="0"/>
          <a:ea typeface="ＭＳ Ｐゴシック" charset="0"/>
          <a:cs typeface="ＭＳ Ｐゴシック" charset="0"/>
        </a:defRPr>
      </a:lvl3pPr>
      <a:lvl4pPr algn="l" rtl="0" eaLnBrk="0" fontAlgn="base" hangingPunct="0">
        <a:spcBef>
          <a:spcPct val="0"/>
        </a:spcBef>
        <a:spcAft>
          <a:spcPct val="0"/>
        </a:spcAft>
        <a:defRPr sz="4200" b="1">
          <a:solidFill>
            <a:schemeClr val="bg1"/>
          </a:solidFill>
          <a:latin typeface="Arial" pitchFamily="-112" charset="0"/>
          <a:ea typeface="ＭＳ Ｐゴシック" charset="0"/>
          <a:cs typeface="ＭＳ Ｐゴシック" charset="0"/>
        </a:defRPr>
      </a:lvl4pPr>
      <a:lvl5pPr algn="l" rtl="0" eaLnBrk="0" fontAlgn="base" hangingPunct="0">
        <a:spcBef>
          <a:spcPct val="0"/>
        </a:spcBef>
        <a:spcAft>
          <a:spcPct val="0"/>
        </a:spcAft>
        <a:defRPr sz="4200" b="1">
          <a:solidFill>
            <a:schemeClr val="bg1"/>
          </a:solidFill>
          <a:latin typeface="Arial" pitchFamily="-112" charset="0"/>
          <a:ea typeface="ＭＳ Ｐゴシック" charset="0"/>
          <a:cs typeface="ＭＳ Ｐゴシック" charset="0"/>
        </a:defRPr>
      </a:lvl5pPr>
      <a:lvl6pPr marL="457200" algn="l" rtl="0" fontAlgn="base">
        <a:spcBef>
          <a:spcPct val="0"/>
        </a:spcBef>
        <a:spcAft>
          <a:spcPct val="0"/>
        </a:spcAft>
        <a:defRPr sz="4200" b="1">
          <a:solidFill>
            <a:schemeClr val="bg1"/>
          </a:solidFill>
          <a:latin typeface="Arial" pitchFamily="-112" charset="0"/>
        </a:defRPr>
      </a:lvl6pPr>
      <a:lvl7pPr marL="914400" algn="l" rtl="0" fontAlgn="base">
        <a:spcBef>
          <a:spcPct val="0"/>
        </a:spcBef>
        <a:spcAft>
          <a:spcPct val="0"/>
        </a:spcAft>
        <a:defRPr sz="4200" b="1">
          <a:solidFill>
            <a:schemeClr val="bg1"/>
          </a:solidFill>
          <a:latin typeface="Arial" pitchFamily="-112" charset="0"/>
        </a:defRPr>
      </a:lvl7pPr>
      <a:lvl8pPr marL="1371600" algn="l" rtl="0" fontAlgn="base">
        <a:spcBef>
          <a:spcPct val="0"/>
        </a:spcBef>
        <a:spcAft>
          <a:spcPct val="0"/>
        </a:spcAft>
        <a:defRPr sz="4200" b="1">
          <a:solidFill>
            <a:schemeClr val="bg1"/>
          </a:solidFill>
          <a:latin typeface="Arial" pitchFamily="-112" charset="0"/>
        </a:defRPr>
      </a:lvl8pPr>
      <a:lvl9pPr marL="1828800" algn="l" rtl="0" fontAlgn="base">
        <a:spcBef>
          <a:spcPct val="0"/>
        </a:spcBef>
        <a:spcAft>
          <a:spcPct val="0"/>
        </a:spcAft>
        <a:defRPr sz="4200" b="1">
          <a:solidFill>
            <a:schemeClr val="bg1"/>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r="208"/>
          <a:stretch>
            <a:fillRect/>
          </a:stretch>
        </p:blipFill>
        <p:spPr bwMode="auto">
          <a:xfrm>
            <a:off x="-28575" y="0"/>
            <a:ext cx="91725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descr="CAR-021 Logo.png"/>
          <p:cNvPicPr>
            <a:picLocks noChangeAspect="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6334125" y="5595938"/>
            <a:ext cx="235267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a:spLocks noGrp="1"/>
          </p:cNvSpPr>
          <p:nvPr>
            <p:ph type="dt" sz="half" idx="2"/>
          </p:nvPr>
        </p:nvSpPr>
        <p:spPr>
          <a:xfrm>
            <a:off x="795338" y="5978525"/>
            <a:ext cx="2133600" cy="365125"/>
          </a:xfrm>
          <a:prstGeom prst="rect">
            <a:avLst/>
          </a:prstGeom>
        </p:spPr>
        <p:txBody>
          <a:bodyPr vert="horz" wrap="square" lIns="0" tIns="0" rIns="0" bIns="0" numCol="1" anchor="t" anchorCtr="0" compatLnSpc="1">
            <a:prstTxWarp prst="textNoShape">
              <a:avLst/>
            </a:prstTxWarp>
          </a:bodyPr>
          <a:lstStyle>
            <a:lvl1pPr>
              <a:defRPr sz="1400">
                <a:solidFill>
                  <a:srgbClr val="000000"/>
                </a:solidFill>
                <a:latin typeface="35 Helvetica Thin" charset="0"/>
              </a:defRPr>
            </a:lvl1pPr>
          </a:lstStyle>
          <a:p>
            <a:endParaRPr lang="en-US"/>
          </a:p>
        </p:txBody>
      </p:sp>
      <p:pic>
        <p:nvPicPr>
          <p:cNvPr id="4101" name="Picture 8" descr="Title-slide---sweep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327400"/>
            <a:ext cx="9144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719137" y="6344531"/>
            <a:ext cx="6562195" cy="38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700" dirty="0" smtClean="0"/>
              <a:t>© 2014, Cardinal Health. All rights reserved. CARDINAL HEALTH, the Cardinal Health LOGO, ESSENTIAL TO CARE, TIBURON and PRESOURCE are trademarks or registered trademarks of Cardinal Health. All other marks are property of their respective owners. CHLORAPREP is a registered trademark of </a:t>
            </a:r>
            <a:r>
              <a:rPr lang="en-US" sz="700" dirty="0" err="1" smtClean="0"/>
              <a:t>CareFusion</a:t>
            </a:r>
            <a:r>
              <a:rPr lang="en-US" sz="700" dirty="0" smtClean="0"/>
              <a:t> 2200, Inc. BETADINE is a registered trademark of Purdue Products, L.P. </a:t>
            </a:r>
          </a:p>
        </p:txBody>
      </p:sp>
      <p:sp>
        <p:nvSpPr>
          <p:cNvPr id="4103" name="Rectangle 5"/>
          <p:cNvSpPr>
            <a:spLocks noGrp="1" noChangeArrowheads="1"/>
          </p:cNvSpPr>
          <p:nvPr>
            <p:ph type="title"/>
          </p:nvPr>
        </p:nvSpPr>
        <p:spPr bwMode="auto">
          <a:xfrm>
            <a:off x="609600" y="3581400"/>
            <a:ext cx="8229600" cy="1524000"/>
          </a:xfrm>
          <a:prstGeom prst="rect">
            <a:avLst/>
          </a:prstGeom>
          <a:solidFill>
            <a:schemeClr val="tx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23" r:id="rId1"/>
  </p:sldLayoutIdLst>
  <p:hf hdr="0" ftr="0" dt="0"/>
  <p:txStyles>
    <p:titleStyle>
      <a:lvl1pPr algn="l" rtl="0" eaLnBrk="0" fontAlgn="base" hangingPunct="0">
        <a:spcBef>
          <a:spcPct val="0"/>
        </a:spcBef>
        <a:spcAft>
          <a:spcPct val="0"/>
        </a:spcAft>
        <a:defRPr sz="42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4200" b="1">
          <a:solidFill>
            <a:schemeClr val="bg1"/>
          </a:solidFill>
          <a:latin typeface="Arial" pitchFamily="-112" charset="0"/>
          <a:ea typeface="ＭＳ Ｐゴシック" charset="0"/>
          <a:cs typeface="ＭＳ Ｐゴシック" charset="0"/>
        </a:defRPr>
      </a:lvl2pPr>
      <a:lvl3pPr algn="l" rtl="0" eaLnBrk="0" fontAlgn="base" hangingPunct="0">
        <a:spcBef>
          <a:spcPct val="0"/>
        </a:spcBef>
        <a:spcAft>
          <a:spcPct val="0"/>
        </a:spcAft>
        <a:defRPr sz="4200" b="1">
          <a:solidFill>
            <a:schemeClr val="bg1"/>
          </a:solidFill>
          <a:latin typeface="Arial" pitchFamily="-112" charset="0"/>
          <a:ea typeface="ＭＳ Ｐゴシック" charset="0"/>
          <a:cs typeface="ＭＳ Ｐゴシック" charset="0"/>
        </a:defRPr>
      </a:lvl3pPr>
      <a:lvl4pPr algn="l" rtl="0" eaLnBrk="0" fontAlgn="base" hangingPunct="0">
        <a:spcBef>
          <a:spcPct val="0"/>
        </a:spcBef>
        <a:spcAft>
          <a:spcPct val="0"/>
        </a:spcAft>
        <a:defRPr sz="4200" b="1">
          <a:solidFill>
            <a:schemeClr val="bg1"/>
          </a:solidFill>
          <a:latin typeface="Arial" pitchFamily="-112" charset="0"/>
          <a:ea typeface="ＭＳ Ｐゴシック" charset="0"/>
          <a:cs typeface="ＭＳ Ｐゴシック" charset="0"/>
        </a:defRPr>
      </a:lvl4pPr>
      <a:lvl5pPr algn="l" rtl="0" eaLnBrk="0" fontAlgn="base" hangingPunct="0">
        <a:spcBef>
          <a:spcPct val="0"/>
        </a:spcBef>
        <a:spcAft>
          <a:spcPct val="0"/>
        </a:spcAft>
        <a:defRPr sz="4200" b="1">
          <a:solidFill>
            <a:schemeClr val="bg1"/>
          </a:solidFill>
          <a:latin typeface="Arial" pitchFamily="-112" charset="0"/>
          <a:ea typeface="ＭＳ Ｐゴシック" charset="0"/>
          <a:cs typeface="ＭＳ Ｐゴシック" charset="0"/>
        </a:defRPr>
      </a:lvl5pPr>
      <a:lvl6pPr marL="457200" algn="l" rtl="0" fontAlgn="base">
        <a:spcBef>
          <a:spcPct val="0"/>
        </a:spcBef>
        <a:spcAft>
          <a:spcPct val="0"/>
        </a:spcAft>
        <a:defRPr sz="4200" b="1">
          <a:solidFill>
            <a:schemeClr val="bg1"/>
          </a:solidFill>
          <a:latin typeface="Arial" pitchFamily="-112" charset="0"/>
        </a:defRPr>
      </a:lvl6pPr>
      <a:lvl7pPr marL="914400" algn="l" rtl="0" fontAlgn="base">
        <a:spcBef>
          <a:spcPct val="0"/>
        </a:spcBef>
        <a:spcAft>
          <a:spcPct val="0"/>
        </a:spcAft>
        <a:defRPr sz="4200" b="1">
          <a:solidFill>
            <a:schemeClr val="bg1"/>
          </a:solidFill>
          <a:latin typeface="Arial" pitchFamily="-112" charset="0"/>
        </a:defRPr>
      </a:lvl7pPr>
      <a:lvl8pPr marL="1371600" algn="l" rtl="0" fontAlgn="base">
        <a:spcBef>
          <a:spcPct val="0"/>
        </a:spcBef>
        <a:spcAft>
          <a:spcPct val="0"/>
        </a:spcAft>
        <a:defRPr sz="4200" b="1">
          <a:solidFill>
            <a:schemeClr val="bg1"/>
          </a:solidFill>
          <a:latin typeface="Arial" pitchFamily="-112" charset="0"/>
        </a:defRPr>
      </a:lvl8pPr>
      <a:lvl9pPr marL="1828800" algn="l" rtl="0" fontAlgn="base">
        <a:spcBef>
          <a:spcPct val="0"/>
        </a:spcBef>
        <a:spcAft>
          <a:spcPct val="0"/>
        </a:spcAft>
        <a:defRPr sz="4200" b="1">
          <a:solidFill>
            <a:schemeClr val="bg1"/>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9"/>
          <p:cNvPicPr>
            <a:picLocks noChangeAspect="1" noChangeArrowheads="1"/>
          </p:cNvPicPr>
          <p:nvPr/>
        </p:nvPicPr>
        <p:blipFill>
          <a:blip r:embed="rId3">
            <a:extLst>
              <a:ext uri="{28A0092B-C50C-407E-A947-70E740481C1C}">
                <a14:useLocalDpi xmlns:a14="http://schemas.microsoft.com/office/drawing/2010/main" val="0"/>
              </a:ext>
            </a:extLst>
          </a:blip>
          <a:srcRect r="328"/>
          <a:stretch>
            <a:fillRect/>
          </a:stretch>
        </p:blipFill>
        <p:spPr bwMode="auto">
          <a:xfrm>
            <a:off x="0" y="1588"/>
            <a:ext cx="9144000"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CAR-021 Logo.png"/>
          <p:cNvPicPr>
            <a:picLocks noChangeAspect="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6334125" y="5595938"/>
            <a:ext cx="235267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a:spLocks noGrp="1"/>
          </p:cNvSpPr>
          <p:nvPr>
            <p:ph type="dt" sz="half" idx="2"/>
          </p:nvPr>
        </p:nvSpPr>
        <p:spPr>
          <a:xfrm>
            <a:off x="795338" y="5978525"/>
            <a:ext cx="2133600" cy="365125"/>
          </a:xfrm>
          <a:prstGeom prst="rect">
            <a:avLst/>
          </a:prstGeom>
        </p:spPr>
        <p:txBody>
          <a:bodyPr vert="horz" wrap="square" lIns="0" tIns="0" rIns="0" bIns="0" numCol="1" anchor="t" anchorCtr="0" compatLnSpc="1">
            <a:prstTxWarp prst="textNoShape">
              <a:avLst/>
            </a:prstTxWarp>
          </a:bodyPr>
          <a:lstStyle>
            <a:lvl1pPr>
              <a:defRPr sz="1400">
                <a:solidFill>
                  <a:srgbClr val="000000"/>
                </a:solidFill>
                <a:latin typeface="35 Helvetica Thin" charset="0"/>
              </a:defRPr>
            </a:lvl1pPr>
          </a:lstStyle>
          <a:p>
            <a:endParaRPr lang="en-US"/>
          </a:p>
        </p:txBody>
      </p:sp>
      <p:sp>
        <p:nvSpPr>
          <p:cNvPr id="3" name="TextBox 2"/>
          <p:cNvSpPr txBox="1">
            <a:spLocks noChangeArrowheads="1"/>
          </p:cNvSpPr>
          <p:nvPr/>
        </p:nvSpPr>
        <p:spPr bwMode="auto">
          <a:xfrm>
            <a:off x="719137" y="6324600"/>
            <a:ext cx="6381573" cy="392289"/>
          </a:xfrm>
          <a:prstGeom prst="rect">
            <a:avLst/>
          </a:prstGeom>
          <a:noFill/>
          <a:ln>
            <a:noFill/>
          </a:ln>
          <a:extLst>
            <a:ext uri="{909E8E84-426E-40DD-AFC4-6F175D3DCCD1}">
              <a14:hiddenFill xmlns:a14="http://schemas.microsoft.com/office/drawing/2010/main">
                <a:solidFill>
                  <a:schemeClr val="bg1">
                    <a:alpha val="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700" dirty="0" smtClean="0"/>
              <a:t>© 2014, Cardinal Health. All rights reserved. CARDINAL HEALTH, the Cardinal Health LOGO, ESSENTIAL TO CARE, TIBURON and PRESOURCE are trademarks or registered trademarks of Cardinal Health. All other marks are property of their respective owners. </a:t>
            </a:r>
          </a:p>
          <a:p>
            <a:r>
              <a:rPr lang="en-US" sz="700" dirty="0" smtClean="0"/>
              <a:t>CHLORAPREP is a registered trademark of </a:t>
            </a:r>
            <a:r>
              <a:rPr lang="en-US" sz="700" dirty="0" err="1" smtClean="0"/>
              <a:t>CareFusion</a:t>
            </a:r>
            <a:r>
              <a:rPr lang="en-US" sz="700" dirty="0" smtClean="0"/>
              <a:t> 2200, Inc.</a:t>
            </a:r>
          </a:p>
        </p:txBody>
      </p:sp>
      <p:pic>
        <p:nvPicPr>
          <p:cNvPr id="5126" name="Picture 8" descr="Title-slide---sweep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327400"/>
            <a:ext cx="9144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5"/>
          <p:cNvSpPr>
            <a:spLocks noGrp="1" noChangeArrowheads="1"/>
          </p:cNvSpPr>
          <p:nvPr>
            <p:ph type="title"/>
          </p:nvPr>
        </p:nvSpPr>
        <p:spPr bwMode="auto">
          <a:xfrm>
            <a:off x="609600" y="3581400"/>
            <a:ext cx="8229600" cy="1524000"/>
          </a:xfrm>
          <a:prstGeom prst="rect">
            <a:avLst/>
          </a:prstGeom>
          <a:solidFill>
            <a:schemeClr val="tx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24" r:id="rId1"/>
  </p:sldLayoutIdLst>
  <p:hf hdr="0" ftr="0" dt="0"/>
  <p:txStyles>
    <p:titleStyle>
      <a:lvl1pPr algn="l" rtl="0" eaLnBrk="0" fontAlgn="base" hangingPunct="0">
        <a:spcBef>
          <a:spcPct val="0"/>
        </a:spcBef>
        <a:spcAft>
          <a:spcPct val="0"/>
        </a:spcAft>
        <a:defRPr sz="42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4200" b="1">
          <a:solidFill>
            <a:schemeClr val="bg1"/>
          </a:solidFill>
          <a:latin typeface="Arial" pitchFamily="-112" charset="0"/>
          <a:ea typeface="ＭＳ Ｐゴシック" charset="0"/>
          <a:cs typeface="ＭＳ Ｐゴシック" charset="0"/>
        </a:defRPr>
      </a:lvl2pPr>
      <a:lvl3pPr algn="l" rtl="0" eaLnBrk="0" fontAlgn="base" hangingPunct="0">
        <a:spcBef>
          <a:spcPct val="0"/>
        </a:spcBef>
        <a:spcAft>
          <a:spcPct val="0"/>
        </a:spcAft>
        <a:defRPr sz="4200" b="1">
          <a:solidFill>
            <a:schemeClr val="bg1"/>
          </a:solidFill>
          <a:latin typeface="Arial" pitchFamily="-112" charset="0"/>
          <a:ea typeface="ＭＳ Ｐゴシック" charset="0"/>
          <a:cs typeface="ＭＳ Ｐゴシック" charset="0"/>
        </a:defRPr>
      </a:lvl3pPr>
      <a:lvl4pPr algn="l" rtl="0" eaLnBrk="0" fontAlgn="base" hangingPunct="0">
        <a:spcBef>
          <a:spcPct val="0"/>
        </a:spcBef>
        <a:spcAft>
          <a:spcPct val="0"/>
        </a:spcAft>
        <a:defRPr sz="4200" b="1">
          <a:solidFill>
            <a:schemeClr val="bg1"/>
          </a:solidFill>
          <a:latin typeface="Arial" pitchFamily="-112" charset="0"/>
          <a:ea typeface="ＭＳ Ｐゴシック" charset="0"/>
          <a:cs typeface="ＭＳ Ｐゴシック" charset="0"/>
        </a:defRPr>
      </a:lvl4pPr>
      <a:lvl5pPr algn="l" rtl="0" eaLnBrk="0" fontAlgn="base" hangingPunct="0">
        <a:spcBef>
          <a:spcPct val="0"/>
        </a:spcBef>
        <a:spcAft>
          <a:spcPct val="0"/>
        </a:spcAft>
        <a:defRPr sz="4200" b="1">
          <a:solidFill>
            <a:schemeClr val="bg1"/>
          </a:solidFill>
          <a:latin typeface="Arial" pitchFamily="-112" charset="0"/>
          <a:ea typeface="ＭＳ Ｐゴシック" charset="0"/>
          <a:cs typeface="ＭＳ Ｐゴシック" charset="0"/>
        </a:defRPr>
      </a:lvl5pPr>
      <a:lvl6pPr marL="457200" algn="l" rtl="0" fontAlgn="base">
        <a:spcBef>
          <a:spcPct val="0"/>
        </a:spcBef>
        <a:spcAft>
          <a:spcPct val="0"/>
        </a:spcAft>
        <a:defRPr sz="4200" b="1">
          <a:solidFill>
            <a:schemeClr val="bg1"/>
          </a:solidFill>
          <a:latin typeface="Arial" pitchFamily="-112" charset="0"/>
        </a:defRPr>
      </a:lvl6pPr>
      <a:lvl7pPr marL="914400" algn="l" rtl="0" fontAlgn="base">
        <a:spcBef>
          <a:spcPct val="0"/>
        </a:spcBef>
        <a:spcAft>
          <a:spcPct val="0"/>
        </a:spcAft>
        <a:defRPr sz="4200" b="1">
          <a:solidFill>
            <a:schemeClr val="bg1"/>
          </a:solidFill>
          <a:latin typeface="Arial" pitchFamily="-112" charset="0"/>
        </a:defRPr>
      </a:lvl7pPr>
      <a:lvl8pPr marL="1371600" algn="l" rtl="0" fontAlgn="base">
        <a:spcBef>
          <a:spcPct val="0"/>
        </a:spcBef>
        <a:spcAft>
          <a:spcPct val="0"/>
        </a:spcAft>
        <a:defRPr sz="4200" b="1">
          <a:solidFill>
            <a:schemeClr val="bg1"/>
          </a:solidFill>
          <a:latin typeface="Arial" pitchFamily="-112" charset="0"/>
        </a:defRPr>
      </a:lvl8pPr>
      <a:lvl9pPr marL="1828800" algn="l" rtl="0" fontAlgn="base">
        <a:spcBef>
          <a:spcPct val="0"/>
        </a:spcBef>
        <a:spcAft>
          <a:spcPct val="0"/>
        </a:spcAft>
        <a:defRPr sz="4200" b="1">
          <a:solidFill>
            <a:schemeClr val="bg1"/>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1" descr="CAH54_02_04_643.jpg"/>
          <p:cNvPicPr>
            <a:picLocks noChangeAspect="1"/>
          </p:cNvPicPr>
          <p:nvPr/>
        </p:nvPicPr>
        <p:blipFill>
          <a:blip r:embed="rId3">
            <a:lum bright="4000" contrast="6000"/>
            <a:extLst>
              <a:ext uri="{28A0092B-C50C-407E-A947-70E740481C1C}">
                <a14:useLocalDpi xmlns:a14="http://schemas.microsoft.com/office/drawing/2010/main" val="0"/>
              </a:ext>
            </a:extLst>
          </a:blip>
          <a:srcRect r="191"/>
          <a:stretch>
            <a:fillRect/>
          </a:stretch>
        </p:blipFill>
        <p:spPr bwMode="auto">
          <a:xfrm>
            <a:off x="-20638" y="-11113"/>
            <a:ext cx="9164638" cy="354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4" descr="CAR-021 Logo.png"/>
          <p:cNvPicPr>
            <a:picLocks noChangeAspect="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6334125" y="5595938"/>
            <a:ext cx="235267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a:spLocks noGrp="1"/>
          </p:cNvSpPr>
          <p:nvPr>
            <p:ph type="dt" sz="half" idx="2"/>
          </p:nvPr>
        </p:nvSpPr>
        <p:spPr>
          <a:xfrm>
            <a:off x="795338" y="5978525"/>
            <a:ext cx="2133600" cy="365125"/>
          </a:xfrm>
          <a:prstGeom prst="rect">
            <a:avLst/>
          </a:prstGeom>
        </p:spPr>
        <p:txBody>
          <a:bodyPr vert="horz" wrap="square" lIns="0" tIns="0" rIns="0" bIns="0" numCol="1" anchor="t" anchorCtr="0" compatLnSpc="1">
            <a:prstTxWarp prst="textNoShape">
              <a:avLst/>
            </a:prstTxWarp>
          </a:bodyPr>
          <a:lstStyle>
            <a:lvl1pPr>
              <a:defRPr sz="1400">
                <a:solidFill>
                  <a:srgbClr val="000000"/>
                </a:solidFill>
                <a:latin typeface="35 Helvetica Thin" charset="0"/>
              </a:defRPr>
            </a:lvl1pPr>
          </a:lstStyle>
          <a:p>
            <a:endParaRPr lang="en-US"/>
          </a:p>
        </p:txBody>
      </p:sp>
      <p:sp>
        <p:nvSpPr>
          <p:cNvPr id="3" name="TextBox 2"/>
          <p:cNvSpPr txBox="1">
            <a:spLocks noChangeArrowheads="1"/>
          </p:cNvSpPr>
          <p:nvPr userDrawn="1"/>
        </p:nvSpPr>
        <p:spPr bwMode="auto">
          <a:xfrm>
            <a:off x="719138" y="6310312"/>
            <a:ext cx="6471884" cy="395288"/>
          </a:xfrm>
          <a:prstGeom prst="rect">
            <a:avLst/>
          </a:prstGeom>
          <a:noFill/>
          <a:ln>
            <a:noFill/>
          </a:ln>
          <a:extLst>
            <a:ext uri="{909E8E84-426E-40DD-AFC4-6F175D3DCCD1}">
              <a14:hiddenFill xmlns:a14="http://schemas.microsoft.com/office/drawing/2010/main">
                <a:solidFill>
                  <a:schemeClr val="tx2">
                    <a:alpha val="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700" dirty="0" smtClean="0"/>
              <a:t>© 2014, Cardinal Health. All rights reserved. CARDINAL HEALTH, the Cardinal Health LOGO, ESSENTIAL TO CARE, TIBURON and PRESOURCE are trademarks or registered trademarks of Cardinal Health. All other marks are property of their respective owners. </a:t>
            </a:r>
          </a:p>
          <a:p>
            <a:r>
              <a:rPr lang="en-US" sz="700" dirty="0" smtClean="0"/>
              <a:t>CHLORAPREP is a registered trademark of </a:t>
            </a:r>
            <a:r>
              <a:rPr lang="en-US" sz="700" dirty="0" err="1" smtClean="0"/>
              <a:t>CareFusion</a:t>
            </a:r>
            <a:r>
              <a:rPr lang="en-US" sz="700" dirty="0" smtClean="0"/>
              <a:t> 2200, Inc. . </a:t>
            </a:r>
          </a:p>
        </p:txBody>
      </p:sp>
      <p:pic>
        <p:nvPicPr>
          <p:cNvPr id="6150" name="Picture 8" descr="Title-slide---sweep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327400"/>
            <a:ext cx="9144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4"/>
          <p:cNvSpPr>
            <a:spLocks noGrp="1" noChangeArrowheads="1"/>
          </p:cNvSpPr>
          <p:nvPr>
            <p:ph type="title"/>
          </p:nvPr>
        </p:nvSpPr>
        <p:spPr bwMode="auto">
          <a:xfrm>
            <a:off x="609600" y="3581400"/>
            <a:ext cx="8229600" cy="1524000"/>
          </a:xfrm>
          <a:prstGeom prst="rect">
            <a:avLst/>
          </a:prstGeom>
          <a:noFill/>
          <a:ln>
            <a:noFill/>
          </a:ln>
          <a:extLst>
            <a:ext uri="{909E8E84-426E-40DD-AFC4-6F175D3DCCD1}">
              <a14:hiddenFill xmlns:a14="http://schemas.microsoft.com/office/drawing/2010/main">
                <a:solidFill>
                  <a:schemeClr val="tx1">
                    <a:alpha val="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25" r:id="rId1"/>
  </p:sldLayoutIdLst>
  <p:hf hdr="0" ftr="0" dt="0"/>
  <p:txStyles>
    <p:titleStyle>
      <a:lvl1pPr algn="l" rtl="0" eaLnBrk="0" fontAlgn="base" hangingPunct="0">
        <a:spcBef>
          <a:spcPct val="0"/>
        </a:spcBef>
        <a:spcAft>
          <a:spcPct val="0"/>
        </a:spcAft>
        <a:defRPr sz="42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4200" b="1">
          <a:solidFill>
            <a:schemeClr val="bg1"/>
          </a:solidFill>
          <a:latin typeface="Arial" pitchFamily="-112" charset="0"/>
          <a:ea typeface="ＭＳ Ｐゴシック" charset="0"/>
          <a:cs typeface="ＭＳ Ｐゴシック" charset="0"/>
        </a:defRPr>
      </a:lvl2pPr>
      <a:lvl3pPr algn="l" rtl="0" eaLnBrk="0" fontAlgn="base" hangingPunct="0">
        <a:spcBef>
          <a:spcPct val="0"/>
        </a:spcBef>
        <a:spcAft>
          <a:spcPct val="0"/>
        </a:spcAft>
        <a:defRPr sz="4200" b="1">
          <a:solidFill>
            <a:schemeClr val="bg1"/>
          </a:solidFill>
          <a:latin typeface="Arial" pitchFamily="-112" charset="0"/>
          <a:ea typeface="ＭＳ Ｐゴシック" charset="0"/>
          <a:cs typeface="ＭＳ Ｐゴシック" charset="0"/>
        </a:defRPr>
      </a:lvl3pPr>
      <a:lvl4pPr algn="l" rtl="0" eaLnBrk="0" fontAlgn="base" hangingPunct="0">
        <a:spcBef>
          <a:spcPct val="0"/>
        </a:spcBef>
        <a:spcAft>
          <a:spcPct val="0"/>
        </a:spcAft>
        <a:defRPr sz="4200" b="1">
          <a:solidFill>
            <a:schemeClr val="bg1"/>
          </a:solidFill>
          <a:latin typeface="Arial" pitchFamily="-112" charset="0"/>
          <a:ea typeface="ＭＳ Ｐゴシック" charset="0"/>
          <a:cs typeface="ＭＳ Ｐゴシック" charset="0"/>
        </a:defRPr>
      </a:lvl4pPr>
      <a:lvl5pPr algn="l" rtl="0" eaLnBrk="0" fontAlgn="base" hangingPunct="0">
        <a:spcBef>
          <a:spcPct val="0"/>
        </a:spcBef>
        <a:spcAft>
          <a:spcPct val="0"/>
        </a:spcAft>
        <a:defRPr sz="4200" b="1">
          <a:solidFill>
            <a:schemeClr val="bg1"/>
          </a:solidFill>
          <a:latin typeface="Arial" pitchFamily="-112" charset="0"/>
          <a:ea typeface="ＭＳ Ｐゴシック" charset="0"/>
          <a:cs typeface="ＭＳ Ｐゴシック" charset="0"/>
        </a:defRPr>
      </a:lvl5pPr>
      <a:lvl6pPr marL="457200" algn="l" rtl="0" fontAlgn="base">
        <a:spcBef>
          <a:spcPct val="0"/>
        </a:spcBef>
        <a:spcAft>
          <a:spcPct val="0"/>
        </a:spcAft>
        <a:defRPr sz="4200" b="1">
          <a:solidFill>
            <a:schemeClr val="bg1"/>
          </a:solidFill>
          <a:latin typeface="Arial" pitchFamily="-112" charset="0"/>
        </a:defRPr>
      </a:lvl6pPr>
      <a:lvl7pPr marL="914400" algn="l" rtl="0" fontAlgn="base">
        <a:spcBef>
          <a:spcPct val="0"/>
        </a:spcBef>
        <a:spcAft>
          <a:spcPct val="0"/>
        </a:spcAft>
        <a:defRPr sz="4200" b="1">
          <a:solidFill>
            <a:schemeClr val="bg1"/>
          </a:solidFill>
          <a:latin typeface="Arial" pitchFamily="-112" charset="0"/>
        </a:defRPr>
      </a:lvl7pPr>
      <a:lvl8pPr marL="1371600" algn="l" rtl="0" fontAlgn="base">
        <a:spcBef>
          <a:spcPct val="0"/>
        </a:spcBef>
        <a:spcAft>
          <a:spcPct val="0"/>
        </a:spcAft>
        <a:defRPr sz="4200" b="1">
          <a:solidFill>
            <a:schemeClr val="bg1"/>
          </a:solidFill>
          <a:latin typeface="Arial" pitchFamily="-112" charset="0"/>
        </a:defRPr>
      </a:lvl8pPr>
      <a:lvl9pPr marL="1828800" algn="l" rtl="0" fontAlgn="base">
        <a:spcBef>
          <a:spcPct val="0"/>
        </a:spcBef>
        <a:spcAft>
          <a:spcPct val="0"/>
        </a:spcAft>
        <a:defRPr sz="4200" b="1">
          <a:solidFill>
            <a:schemeClr val="bg1"/>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27" name="Rectangle 7"/>
          <p:cNvSpPr>
            <a:spLocks noGrp="1" noChangeArrowheads="1"/>
          </p:cNvSpPr>
          <p:nvPr>
            <p:ph type="sldNum" sz="quarter" idx="4"/>
          </p:nvPr>
        </p:nvSpPr>
        <p:spPr bwMode="auto">
          <a:xfrm>
            <a:off x="136525" y="6200775"/>
            <a:ext cx="4730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EE0000"/>
                </a:solidFill>
              </a:defRPr>
            </a:lvl1pPr>
          </a:lstStyle>
          <a:p>
            <a:fld id="{766E7086-D1E6-4110-8444-519F80E2196E}" type="slidenum">
              <a:rPr lang="en-US"/>
              <a:pPr/>
              <a:t>‹#›</a:t>
            </a:fld>
            <a:endParaRPr lang="en-US"/>
          </a:p>
        </p:txBody>
      </p:sp>
      <p:pic>
        <p:nvPicPr>
          <p:cNvPr id="7171" name="Picture 4" descr="CAR-021 Logo.png"/>
          <p:cNvPicPr>
            <a:picLocks noChangeAspect="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6334125" y="5595938"/>
            <a:ext cx="235267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719137" y="6173788"/>
            <a:ext cx="6099351" cy="475368"/>
          </a:xfrm>
          <a:prstGeom prst="rect">
            <a:avLst/>
          </a:prstGeom>
          <a:noFill/>
          <a:ln>
            <a:noFill/>
          </a:ln>
          <a:extLst>
            <a:ext uri="{909E8E84-426E-40DD-AFC4-6F175D3DCCD1}">
              <a14:hiddenFill xmlns:a14="http://schemas.microsoft.com/office/drawing/2010/main">
                <a:solidFill>
                  <a:schemeClr val="tx1">
                    <a:alpha val="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700" dirty="0" smtClean="0"/>
              <a:t>© 2014, Cardinal Health. All rights reserved. CARDINAL HEALTH, the Cardinal Health LOGO, ESSENTIAL TO CARE, TIBURON and PRESOURCE are trademarks or registered trademarks of Cardinal Health. All other marks are property of their respective owners. </a:t>
            </a:r>
          </a:p>
          <a:p>
            <a:r>
              <a:rPr lang="en-US" sz="700" dirty="0" smtClean="0"/>
              <a:t>CHLORAPREP is a registered trademark of </a:t>
            </a:r>
            <a:r>
              <a:rPr lang="en-US" sz="700" dirty="0" err="1" smtClean="0"/>
              <a:t>CareFusion</a:t>
            </a:r>
            <a:r>
              <a:rPr lang="en-US" sz="700" dirty="0" smtClean="0"/>
              <a:t> 2200, Inc. </a:t>
            </a:r>
          </a:p>
        </p:txBody>
      </p:sp>
      <p:pic>
        <p:nvPicPr>
          <p:cNvPr id="7173" name="Picture 1" descr="Breaker-slide---sweeps-lar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74638"/>
            <a:ext cx="914400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Grp="1" noChangeArrowheads="1"/>
          </p:cNvSpPr>
          <p:nvPr>
            <p:ph type="title"/>
          </p:nvPr>
        </p:nvSpPr>
        <p:spPr bwMode="auto">
          <a:xfrm>
            <a:off x="609600" y="1295400"/>
            <a:ext cx="8229600" cy="1143000"/>
          </a:xfrm>
          <a:prstGeom prst="rect">
            <a:avLst/>
          </a:prstGeom>
          <a:solidFill>
            <a:schemeClr val="tx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Lst>
  <p:hf hdr="0" ftr="0" dt="0"/>
  <p:txStyles>
    <p:titleStyle>
      <a:lvl1pPr algn="l" rtl="0" eaLnBrk="0" fontAlgn="base" hangingPunct="0">
        <a:spcBef>
          <a:spcPct val="0"/>
        </a:spcBef>
        <a:spcAft>
          <a:spcPct val="0"/>
        </a:spcAft>
        <a:defRPr sz="42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4200" b="1">
          <a:solidFill>
            <a:schemeClr val="bg1"/>
          </a:solidFill>
          <a:latin typeface="Arial" pitchFamily="-112" charset="0"/>
          <a:ea typeface="ＭＳ Ｐゴシック" charset="0"/>
          <a:cs typeface="ＭＳ Ｐゴシック" charset="0"/>
        </a:defRPr>
      </a:lvl2pPr>
      <a:lvl3pPr algn="l" rtl="0" eaLnBrk="0" fontAlgn="base" hangingPunct="0">
        <a:spcBef>
          <a:spcPct val="0"/>
        </a:spcBef>
        <a:spcAft>
          <a:spcPct val="0"/>
        </a:spcAft>
        <a:defRPr sz="4200" b="1">
          <a:solidFill>
            <a:schemeClr val="bg1"/>
          </a:solidFill>
          <a:latin typeface="Arial" pitchFamily="-112" charset="0"/>
          <a:ea typeface="ＭＳ Ｐゴシック" charset="0"/>
          <a:cs typeface="ＭＳ Ｐゴシック" charset="0"/>
        </a:defRPr>
      </a:lvl3pPr>
      <a:lvl4pPr algn="l" rtl="0" eaLnBrk="0" fontAlgn="base" hangingPunct="0">
        <a:spcBef>
          <a:spcPct val="0"/>
        </a:spcBef>
        <a:spcAft>
          <a:spcPct val="0"/>
        </a:spcAft>
        <a:defRPr sz="4200" b="1">
          <a:solidFill>
            <a:schemeClr val="bg1"/>
          </a:solidFill>
          <a:latin typeface="Arial" pitchFamily="-112" charset="0"/>
          <a:ea typeface="ＭＳ Ｐゴシック" charset="0"/>
          <a:cs typeface="ＭＳ Ｐゴシック" charset="0"/>
        </a:defRPr>
      </a:lvl4pPr>
      <a:lvl5pPr algn="l" rtl="0" eaLnBrk="0" fontAlgn="base" hangingPunct="0">
        <a:spcBef>
          <a:spcPct val="0"/>
        </a:spcBef>
        <a:spcAft>
          <a:spcPct val="0"/>
        </a:spcAft>
        <a:defRPr sz="4200" b="1">
          <a:solidFill>
            <a:schemeClr val="bg1"/>
          </a:solidFill>
          <a:latin typeface="Arial" pitchFamily="-112" charset="0"/>
          <a:ea typeface="ＭＳ Ｐゴシック" charset="0"/>
          <a:cs typeface="ＭＳ Ｐゴシック" charset="0"/>
        </a:defRPr>
      </a:lvl5pPr>
      <a:lvl6pPr marL="457200" algn="l" rtl="0" fontAlgn="base">
        <a:spcBef>
          <a:spcPct val="0"/>
        </a:spcBef>
        <a:spcAft>
          <a:spcPct val="0"/>
        </a:spcAft>
        <a:defRPr sz="4200" b="1">
          <a:solidFill>
            <a:schemeClr val="bg1"/>
          </a:solidFill>
          <a:latin typeface="Arial" pitchFamily="-112" charset="0"/>
        </a:defRPr>
      </a:lvl6pPr>
      <a:lvl7pPr marL="914400" algn="l" rtl="0" fontAlgn="base">
        <a:spcBef>
          <a:spcPct val="0"/>
        </a:spcBef>
        <a:spcAft>
          <a:spcPct val="0"/>
        </a:spcAft>
        <a:defRPr sz="4200" b="1">
          <a:solidFill>
            <a:schemeClr val="bg1"/>
          </a:solidFill>
          <a:latin typeface="Arial" pitchFamily="-112" charset="0"/>
        </a:defRPr>
      </a:lvl7pPr>
      <a:lvl8pPr marL="1371600" algn="l" rtl="0" fontAlgn="base">
        <a:spcBef>
          <a:spcPct val="0"/>
        </a:spcBef>
        <a:spcAft>
          <a:spcPct val="0"/>
        </a:spcAft>
        <a:defRPr sz="4200" b="1">
          <a:solidFill>
            <a:schemeClr val="bg1"/>
          </a:solidFill>
          <a:latin typeface="Arial" pitchFamily="-112" charset="0"/>
        </a:defRPr>
      </a:lvl8pPr>
      <a:lvl9pPr marL="1828800" algn="l" rtl="0" fontAlgn="base">
        <a:spcBef>
          <a:spcPct val="0"/>
        </a:spcBef>
        <a:spcAft>
          <a:spcPct val="0"/>
        </a:spcAft>
        <a:defRPr sz="4200" b="1">
          <a:solidFill>
            <a:schemeClr val="bg1"/>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198" name="Picture 1" descr="Breaker-slide---sweeps-sid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46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4" descr="CAR-021 Logo.png"/>
          <p:cNvPicPr>
            <a:picLocks noChangeAspect="1"/>
          </p:cNvPicPr>
          <p:nvPr/>
        </p:nvPicPr>
        <p:blipFill>
          <a:blip r:embed="rId5">
            <a:lum contrast="14000"/>
            <a:extLst>
              <a:ext uri="{28A0092B-C50C-407E-A947-70E740481C1C}">
                <a14:useLocalDpi xmlns:a14="http://schemas.microsoft.com/office/drawing/2010/main" val="0"/>
              </a:ext>
            </a:extLst>
          </a:blip>
          <a:srcRect/>
          <a:stretch>
            <a:fillRect/>
          </a:stretch>
        </p:blipFill>
        <p:spPr bwMode="auto">
          <a:xfrm>
            <a:off x="6334125" y="5595938"/>
            <a:ext cx="235267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493837" y="6203950"/>
            <a:ext cx="5324652" cy="535517"/>
          </a:xfrm>
          <a:prstGeom prst="rect">
            <a:avLst/>
          </a:prstGeom>
          <a:noFill/>
          <a:ln>
            <a:noFill/>
          </a:ln>
          <a:extLst>
            <a:ext uri="{909E8E84-426E-40DD-AFC4-6F175D3DCCD1}">
              <a14:hiddenFill xmlns:a14="http://schemas.microsoft.com/office/drawing/2010/main">
                <a:solidFill>
                  <a:schemeClr val="tx1">
                    <a:alpha val="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700" dirty="0" smtClean="0"/>
              <a:t>© 2014, Cardinal Health. All rights reserved. CARDINAL HEALTH, the Cardinal Health LOGO, ESSENTIAL TO CARE, TIBURON and PRESOURCE are trademarks or registered trademarks of Cardinal Health. All other marks are property of their respective owners. </a:t>
            </a:r>
          </a:p>
          <a:p>
            <a:r>
              <a:rPr lang="en-US" sz="700" dirty="0" smtClean="0"/>
              <a:t>CHLORAPREP is a registered trademark of </a:t>
            </a:r>
            <a:r>
              <a:rPr lang="en-US" sz="700" dirty="0" err="1" smtClean="0"/>
              <a:t>CareFusion</a:t>
            </a:r>
            <a:r>
              <a:rPr lang="en-US" sz="700" dirty="0" smtClean="0"/>
              <a:t> 2200, Inc.. </a:t>
            </a:r>
          </a:p>
        </p:txBody>
      </p:sp>
      <p:sp>
        <p:nvSpPr>
          <p:cNvPr id="8196" name="Rectangle 5"/>
          <p:cNvSpPr>
            <a:spLocks noGrp="1" noChangeArrowheads="1"/>
          </p:cNvSpPr>
          <p:nvPr>
            <p:ph type="title"/>
          </p:nvPr>
        </p:nvSpPr>
        <p:spPr bwMode="auto">
          <a:xfrm>
            <a:off x="1517650" y="2276475"/>
            <a:ext cx="5719763" cy="1831975"/>
          </a:xfrm>
          <a:prstGeom prst="rect">
            <a:avLst/>
          </a:prstGeom>
          <a:solidFill>
            <a:schemeClr val="tx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 name="Rectangle 7"/>
          <p:cNvSpPr>
            <a:spLocks noGrp="1" noChangeArrowheads="1"/>
          </p:cNvSpPr>
          <p:nvPr>
            <p:ph type="sldNum" sz="quarter" idx="4"/>
          </p:nvPr>
        </p:nvSpPr>
        <p:spPr bwMode="auto">
          <a:xfrm>
            <a:off x="581025" y="6242050"/>
            <a:ext cx="4730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FFFFFF"/>
                </a:solidFill>
              </a:defRPr>
            </a:lvl1pPr>
          </a:lstStyle>
          <a:p>
            <a:fld id="{2228BFD6-11A8-4E00-989A-C8CE7F4B4C2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Lst>
  <p:hf hdr="0" ftr="0" dt="0"/>
  <p:txStyles>
    <p:titleStyle>
      <a:lvl1pPr algn="l" defTabSz="457200" rtl="0" eaLnBrk="0" fontAlgn="base" hangingPunct="0">
        <a:spcBef>
          <a:spcPct val="0"/>
        </a:spcBef>
        <a:spcAft>
          <a:spcPct val="0"/>
        </a:spcAft>
        <a:defRPr sz="4200" b="1" kern="1200">
          <a:solidFill>
            <a:srgbClr val="FF0000"/>
          </a:solidFill>
          <a:latin typeface="Arial"/>
          <a:ea typeface="ＭＳ Ｐゴシック" charset="0"/>
          <a:cs typeface="Arial"/>
        </a:defRPr>
      </a:lvl1pPr>
      <a:lvl2pPr algn="l" defTabSz="457200" rtl="0" eaLnBrk="0" fontAlgn="base" hangingPunct="0">
        <a:spcBef>
          <a:spcPct val="0"/>
        </a:spcBef>
        <a:spcAft>
          <a:spcPct val="0"/>
        </a:spcAft>
        <a:defRPr sz="4200" b="1">
          <a:solidFill>
            <a:srgbClr val="FF0000"/>
          </a:solidFill>
          <a:latin typeface="Arial" charset="0"/>
          <a:ea typeface="ＭＳ Ｐゴシック" charset="0"/>
        </a:defRPr>
      </a:lvl2pPr>
      <a:lvl3pPr algn="l" defTabSz="457200" rtl="0" eaLnBrk="0" fontAlgn="base" hangingPunct="0">
        <a:spcBef>
          <a:spcPct val="0"/>
        </a:spcBef>
        <a:spcAft>
          <a:spcPct val="0"/>
        </a:spcAft>
        <a:defRPr sz="4200" b="1">
          <a:solidFill>
            <a:srgbClr val="FF0000"/>
          </a:solidFill>
          <a:latin typeface="Arial" charset="0"/>
          <a:ea typeface="ＭＳ Ｐゴシック" charset="0"/>
        </a:defRPr>
      </a:lvl3pPr>
      <a:lvl4pPr algn="l" defTabSz="457200" rtl="0" eaLnBrk="0" fontAlgn="base" hangingPunct="0">
        <a:spcBef>
          <a:spcPct val="0"/>
        </a:spcBef>
        <a:spcAft>
          <a:spcPct val="0"/>
        </a:spcAft>
        <a:defRPr sz="4200" b="1">
          <a:solidFill>
            <a:srgbClr val="FF0000"/>
          </a:solidFill>
          <a:latin typeface="Arial" charset="0"/>
          <a:ea typeface="ＭＳ Ｐゴシック" charset="0"/>
        </a:defRPr>
      </a:lvl4pPr>
      <a:lvl5pPr algn="l" defTabSz="457200" rtl="0" eaLnBrk="0" fontAlgn="base" hangingPunct="0">
        <a:spcBef>
          <a:spcPct val="0"/>
        </a:spcBef>
        <a:spcAft>
          <a:spcPct val="0"/>
        </a:spcAft>
        <a:defRPr sz="4200" b="1">
          <a:solidFill>
            <a:srgbClr val="FF0000"/>
          </a:solidFill>
          <a:latin typeface="Arial" charset="0"/>
          <a:ea typeface="ＭＳ Ｐゴシック" charset="0"/>
        </a:defRPr>
      </a:lvl5pPr>
      <a:lvl6pPr marL="457200" algn="l" defTabSz="457200" rtl="0" fontAlgn="base">
        <a:spcBef>
          <a:spcPct val="0"/>
        </a:spcBef>
        <a:spcAft>
          <a:spcPct val="0"/>
        </a:spcAft>
        <a:defRPr sz="4200" b="1">
          <a:solidFill>
            <a:srgbClr val="FF0000"/>
          </a:solidFill>
          <a:latin typeface="Arial" charset="0"/>
          <a:ea typeface="ＭＳ Ｐゴシック" charset="0"/>
        </a:defRPr>
      </a:lvl6pPr>
      <a:lvl7pPr marL="914400" algn="l" defTabSz="457200" rtl="0" fontAlgn="base">
        <a:spcBef>
          <a:spcPct val="0"/>
        </a:spcBef>
        <a:spcAft>
          <a:spcPct val="0"/>
        </a:spcAft>
        <a:defRPr sz="4200" b="1">
          <a:solidFill>
            <a:srgbClr val="FF0000"/>
          </a:solidFill>
          <a:latin typeface="Arial" charset="0"/>
          <a:ea typeface="ＭＳ Ｐゴシック" charset="0"/>
        </a:defRPr>
      </a:lvl7pPr>
      <a:lvl8pPr marL="1371600" algn="l" defTabSz="457200" rtl="0" fontAlgn="base">
        <a:spcBef>
          <a:spcPct val="0"/>
        </a:spcBef>
        <a:spcAft>
          <a:spcPct val="0"/>
        </a:spcAft>
        <a:defRPr sz="4200" b="1">
          <a:solidFill>
            <a:srgbClr val="FF0000"/>
          </a:solidFill>
          <a:latin typeface="Arial" charset="0"/>
          <a:ea typeface="ＭＳ Ｐゴシック" charset="0"/>
        </a:defRPr>
      </a:lvl8pPr>
      <a:lvl9pPr marL="1828800" algn="l" defTabSz="457200" rtl="0" fontAlgn="base">
        <a:spcBef>
          <a:spcPct val="0"/>
        </a:spcBef>
        <a:spcAft>
          <a:spcPct val="0"/>
        </a:spcAft>
        <a:defRPr sz="4200" b="1">
          <a:solidFill>
            <a:srgbClr val="FF0000"/>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4"/>
          <p:cNvSpPr>
            <a:spLocks noGrp="1" noChangeArrowheads="1"/>
          </p:cNvSpPr>
          <p:nvPr>
            <p:ph type="title"/>
          </p:nvPr>
        </p:nvSpPr>
        <p:spPr/>
        <p:txBody>
          <a:bodyPr/>
          <a:lstStyle/>
          <a:p>
            <a:r>
              <a:rPr lang="en-US" dirty="0" smtClean="0"/>
              <a:t>Increase safety and efficiency in your vein clinic</a:t>
            </a:r>
          </a:p>
        </p:txBody>
      </p:sp>
      <p:pic>
        <p:nvPicPr>
          <p:cNvPr id="1026" name="Picture 2" descr="Vein-Ablation_06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33753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indent="0" eaLnBrk="1" hangingPunct="1"/>
            <a:r>
              <a:rPr lang="en-US" sz="3200" dirty="0" smtClean="0">
                <a:ea typeface="ＭＳ Ｐゴシック" pitchFamily="34" charset="-128"/>
              </a:rPr>
              <a:t>Challenges in the vein </a:t>
            </a:r>
            <a:r>
              <a:rPr lang="en-US" sz="3200" dirty="0">
                <a:ea typeface="ＭＳ Ｐゴシック" pitchFamily="34" charset="-128"/>
              </a:rPr>
              <a:t>c</a:t>
            </a:r>
            <a:r>
              <a:rPr lang="en-US" sz="3200" dirty="0" smtClean="0">
                <a:ea typeface="ＭＳ Ｐゴシック" pitchFamily="34" charset="-128"/>
              </a:rPr>
              <a:t>linic</a:t>
            </a:r>
          </a:p>
        </p:txBody>
      </p:sp>
      <p:sp>
        <p:nvSpPr>
          <p:cNvPr id="9220" name="Rectangle 3"/>
          <p:cNvSpPr>
            <a:spLocks noGrp="1" noChangeArrowheads="1"/>
          </p:cNvSpPr>
          <p:nvPr>
            <p:ph type="body" idx="1"/>
          </p:nvPr>
        </p:nvSpPr>
        <p:spPr>
          <a:xfrm>
            <a:off x="685800" y="1379490"/>
            <a:ext cx="8001000" cy="4411710"/>
          </a:xfrm>
        </p:spPr>
        <p:txBody>
          <a:bodyPr/>
          <a:lstStyle/>
          <a:p>
            <a:pPr eaLnBrk="1" hangingPunct="1">
              <a:buFont typeface="Arial" pitchFamily="34" charset="0"/>
              <a:buChar char="•"/>
              <a:defRPr/>
            </a:pPr>
            <a:r>
              <a:rPr lang="en-US" b="1" dirty="0" smtClean="0">
                <a:ea typeface="ＭＳ Ｐゴシック" pitchFamily="34" charset="-128"/>
              </a:rPr>
              <a:t>Keeping patients and staff safe</a:t>
            </a:r>
          </a:p>
          <a:p>
            <a:pPr marL="623888" lvl="1" eaLnBrk="1" hangingPunct="1">
              <a:buFont typeface="Arial" pitchFamily="34" charset="0"/>
              <a:buChar char="–"/>
              <a:defRPr/>
            </a:pPr>
            <a:r>
              <a:rPr lang="en-US" dirty="0" smtClean="0">
                <a:ea typeface="ＭＳ Ｐゴシック" pitchFamily="34" charset="-128"/>
              </a:rPr>
              <a:t>Tiburon® split drape is designed to protect clinician and patient safety; the drape is classified as AAMI level 4 for barrier performance in the critical zones</a:t>
            </a:r>
          </a:p>
          <a:p>
            <a:pPr marL="623888" lvl="1" eaLnBrk="1" hangingPunct="1">
              <a:buFont typeface="Arial" pitchFamily="34" charset="0"/>
              <a:buChar char="–"/>
              <a:defRPr/>
            </a:pPr>
            <a:endParaRPr lang="en-US" baseline="40000" dirty="0" smtClean="0">
              <a:ea typeface="ＭＳ Ｐゴシック" pitchFamily="34" charset="-128"/>
            </a:endParaRPr>
          </a:p>
          <a:p>
            <a:pPr marL="623888" lvl="1">
              <a:buFont typeface="Arial" pitchFamily="34" charset="0"/>
              <a:buChar char="–"/>
              <a:defRPr/>
            </a:pPr>
            <a:r>
              <a:rPr lang="en-US" dirty="0" err="1">
                <a:ea typeface="ＭＳ Ｐゴシック" pitchFamily="34" charset="-128"/>
              </a:rPr>
              <a:t>ChloraPrep</a:t>
            </a:r>
            <a:r>
              <a:rPr lang="en-US" dirty="0">
                <a:ea typeface="ＭＳ Ｐゴシック" pitchFamily="34" charset="-128"/>
              </a:rPr>
              <a:t>® and </a:t>
            </a:r>
            <a:r>
              <a:rPr lang="en-US" dirty="0" smtClean="0">
                <a:ea typeface="ＭＳ Ｐゴシック" pitchFamily="34" charset="-128"/>
              </a:rPr>
              <a:t>PVP </a:t>
            </a:r>
            <a:r>
              <a:rPr lang="en-US" dirty="0">
                <a:ea typeface="ＭＳ Ｐゴシック" pitchFamily="34" charset="-128"/>
              </a:rPr>
              <a:t>scrub antiseptics </a:t>
            </a:r>
            <a:r>
              <a:rPr lang="en-US" dirty="0" smtClean="0">
                <a:ea typeface="ＭＳ Ｐゴシック" pitchFamily="34" charset="-128"/>
              </a:rPr>
              <a:t>help to reduce bacteria </a:t>
            </a:r>
            <a:r>
              <a:rPr lang="en-US" dirty="0">
                <a:ea typeface="ＭＳ Ｐゴシック" pitchFamily="34" charset="-128"/>
              </a:rPr>
              <a:t>that potentially can cause skin infection</a:t>
            </a:r>
            <a:endParaRPr lang="en-US" baseline="40000" dirty="0" smtClean="0">
              <a:ea typeface="ＭＳ Ｐゴシック" pitchFamily="34" charset="-128"/>
            </a:endParaRPr>
          </a:p>
          <a:p>
            <a:pPr eaLnBrk="1" hangingPunct="1">
              <a:buFont typeface="Arial" pitchFamily="34" charset="0"/>
              <a:buChar char="•"/>
              <a:defRPr/>
            </a:pPr>
            <a:endParaRPr lang="en-US" dirty="0" smtClean="0">
              <a:ea typeface="ＭＳ Ｐゴシック" pitchFamily="34" charset="-128"/>
            </a:endParaRPr>
          </a:p>
          <a:p>
            <a:pPr eaLnBrk="1" hangingPunct="1">
              <a:buFont typeface="Arial" pitchFamily="34" charset="0"/>
              <a:buChar char="•"/>
              <a:defRPr/>
            </a:pPr>
            <a:r>
              <a:rPr lang="en-US" b="1" dirty="0" smtClean="0">
                <a:ea typeface="ＭＳ Ｐゴシック" pitchFamily="34" charset="-128"/>
              </a:rPr>
              <a:t>Efficiencies</a:t>
            </a:r>
          </a:p>
          <a:p>
            <a:pPr marL="630238" indent="-285750" eaLnBrk="1" hangingPunct="1">
              <a:buFont typeface="Arial" pitchFamily="34" charset="0"/>
              <a:buChar char="–"/>
              <a:defRPr/>
            </a:pPr>
            <a:r>
              <a:rPr lang="en-US" sz="2000" dirty="0" smtClean="0">
                <a:ea typeface="ＭＳ Ｐゴシック" pitchFamily="34" charset="-128"/>
              </a:rPr>
              <a:t>Healthcare practice and change are driving </a:t>
            </a:r>
            <a:r>
              <a:rPr lang="en-US" sz="2000" b="1" dirty="0" smtClean="0">
                <a:ea typeface="ＭＳ Ｐゴシック" pitchFamily="34" charset="-128"/>
              </a:rPr>
              <a:t>lean practices</a:t>
            </a:r>
          </a:p>
          <a:p>
            <a:pPr eaLnBrk="1" hangingPunct="1">
              <a:defRPr/>
            </a:pPr>
            <a:endParaRPr lang="en-US" dirty="0" smtClean="0">
              <a:ea typeface="ＭＳ Ｐゴシック" pitchFamily="34" charset="-128"/>
            </a:endParaRPr>
          </a:p>
          <a:p>
            <a:pPr eaLnBrk="1" hangingPunct="1">
              <a:defRPr/>
            </a:pPr>
            <a:endParaRPr lang="en-US" dirty="0" smtClean="0">
              <a:ea typeface="ＭＳ Ｐゴシック" pitchFamily="34" charset="-128"/>
            </a:endParaRPr>
          </a:p>
        </p:txBody>
      </p:sp>
      <p:sp>
        <p:nvSpPr>
          <p:cNvPr id="2" name="Slide Number Placeholder 1"/>
          <p:cNvSpPr>
            <a:spLocks noGrp="1"/>
          </p:cNvSpPr>
          <p:nvPr>
            <p:ph type="sldNum" sz="quarter" idx="10"/>
          </p:nvPr>
        </p:nvSpPr>
        <p:spPr/>
        <p:txBody>
          <a:bodyPr/>
          <a:lstStyle/>
          <a:p>
            <a:fld id="{F52CB4E6-B235-42D2-89B2-B82AD192B0B3}" type="slidenum">
              <a:rPr lang="en-US" smtClean="0"/>
              <a:pPr/>
              <a:t>2</a:t>
            </a:fld>
            <a:endParaRPr lang="en-US"/>
          </a:p>
        </p:txBody>
      </p:sp>
    </p:spTree>
    <p:extLst>
      <p:ext uri="{BB962C8B-B14F-4D97-AF65-F5344CB8AC3E}">
        <p14:creationId xmlns:p14="http://schemas.microsoft.com/office/powerpoint/2010/main" val="931602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indent="0"/>
            <a:r>
              <a:rPr lang="en-US" sz="2800" dirty="0" smtClean="0">
                <a:ea typeface="ＭＳ Ｐゴシック" pitchFamily="34" charset="-128"/>
              </a:rPr>
              <a:t>Vein kits from Presource</a:t>
            </a:r>
            <a:r>
              <a:rPr lang="en-US" sz="2800" baseline="30000" dirty="0" smtClean="0">
                <a:ea typeface="ＭＳ Ｐゴシック" pitchFamily="34" charset="-128"/>
              </a:rPr>
              <a:t>® </a:t>
            </a:r>
            <a:r>
              <a:rPr lang="en-US" sz="2800" dirty="0" smtClean="0">
                <a:ea typeface="ＭＳ Ｐゴシック" pitchFamily="34" charset="-128"/>
              </a:rPr>
              <a:t>Products and Services</a:t>
            </a:r>
          </a:p>
        </p:txBody>
      </p:sp>
      <p:sp>
        <p:nvSpPr>
          <p:cNvPr id="11268" name="Rectangle 3"/>
          <p:cNvSpPr>
            <a:spLocks noGrp="1" noChangeArrowheads="1"/>
          </p:cNvSpPr>
          <p:nvPr>
            <p:ph type="body" idx="1"/>
          </p:nvPr>
        </p:nvSpPr>
        <p:spPr>
          <a:xfrm>
            <a:off x="685799" y="1402337"/>
            <a:ext cx="8252927" cy="4572000"/>
          </a:xfrm>
        </p:spPr>
        <p:txBody>
          <a:bodyPr/>
          <a:lstStyle/>
          <a:p>
            <a:r>
              <a:rPr lang="en-US" dirty="0" smtClean="0">
                <a:ea typeface="ＭＳ Ｐゴシック" pitchFamily="34" charset="-128"/>
              </a:rPr>
              <a:t>Choice of </a:t>
            </a:r>
            <a:r>
              <a:rPr lang="en-US" b="1" dirty="0" smtClean="0">
                <a:ea typeface="ＭＳ Ｐゴシック" pitchFamily="34" charset="-128"/>
              </a:rPr>
              <a:t>PVP </a:t>
            </a:r>
            <a:r>
              <a:rPr lang="en-US" b="1" dirty="0">
                <a:ea typeface="ＭＳ Ｐゴシック" pitchFamily="34" charset="-128"/>
              </a:rPr>
              <a:t>scrub </a:t>
            </a:r>
            <a:r>
              <a:rPr lang="en-US" dirty="0" smtClean="0">
                <a:ea typeface="ＭＳ Ｐゴシック" pitchFamily="34" charset="-128"/>
              </a:rPr>
              <a:t>or </a:t>
            </a:r>
            <a:r>
              <a:rPr lang="en-US" b="1" dirty="0" err="1">
                <a:ea typeface="ＭＳ Ｐゴシック" pitchFamily="34" charset="-128"/>
              </a:rPr>
              <a:t>ChloraPrep</a:t>
            </a:r>
            <a:r>
              <a:rPr lang="en-US" b="1" dirty="0">
                <a:ea typeface="ＭＳ Ｐゴシック" pitchFamily="34" charset="-128"/>
              </a:rPr>
              <a:t>® </a:t>
            </a:r>
            <a:r>
              <a:rPr lang="en-US" dirty="0" smtClean="0">
                <a:ea typeface="ＭＳ Ｐゴシック" pitchFamily="34" charset="-128"/>
              </a:rPr>
              <a:t>antiseptic</a:t>
            </a:r>
          </a:p>
          <a:p>
            <a:pPr lvl="1"/>
            <a:r>
              <a:rPr lang="en-US" b="1" dirty="0" err="1">
                <a:ea typeface="ＭＳ Ｐゴシック" pitchFamily="34" charset="-128"/>
              </a:rPr>
              <a:t>ChloraPrep</a:t>
            </a:r>
            <a:r>
              <a:rPr lang="en-US" b="1" dirty="0">
                <a:ea typeface="ＭＳ Ｐゴシック" pitchFamily="34" charset="-128"/>
              </a:rPr>
              <a:t>® applicator</a:t>
            </a:r>
            <a:r>
              <a:rPr lang="en-US" dirty="0">
                <a:ea typeface="ＭＳ Ｐゴシック" pitchFamily="34" charset="-128"/>
              </a:rPr>
              <a:t> </a:t>
            </a:r>
            <a:r>
              <a:rPr lang="en-US" dirty="0" smtClean="0">
                <a:ea typeface="ＭＳ Ｐゴシック" pitchFamily="34" charset="-128"/>
              </a:rPr>
              <a:t>is designed to eliminate direct hand-to-patient contact, which helps prevent cross contamination</a:t>
            </a:r>
            <a:r>
              <a:rPr lang="en-US" baseline="30000" dirty="0" smtClean="0">
                <a:ea typeface="ＭＳ Ｐゴシック" pitchFamily="34" charset="-128"/>
              </a:rPr>
              <a:t>1</a:t>
            </a:r>
          </a:p>
          <a:p>
            <a:pPr lvl="1"/>
            <a:r>
              <a:rPr lang="en-US" b="1" dirty="0" smtClean="0">
                <a:ea typeface="ＭＳ Ｐゴシック" pitchFamily="34" charset="-128"/>
              </a:rPr>
              <a:t>PVP </a:t>
            </a:r>
            <a:r>
              <a:rPr lang="en-US" b="1" dirty="0">
                <a:ea typeface="ＭＳ Ｐゴシック" pitchFamily="34" charset="-128"/>
              </a:rPr>
              <a:t>scrub</a:t>
            </a:r>
            <a:r>
              <a:rPr lang="en-US" b="1" dirty="0" smtClean="0">
                <a:ea typeface="ＭＳ Ｐゴシック" pitchFamily="34" charset="-128"/>
              </a:rPr>
              <a:t> </a:t>
            </a:r>
            <a:r>
              <a:rPr lang="en-US" dirty="0" smtClean="0"/>
              <a:t>is </a:t>
            </a:r>
            <a:r>
              <a:rPr lang="en-US" dirty="0"/>
              <a:t>a fast-acting, broad-spectrum antiseptic that helps reduce bacteria that potentially can cause skin </a:t>
            </a:r>
            <a:r>
              <a:rPr lang="en-US" dirty="0" smtClean="0"/>
              <a:t>infection</a:t>
            </a:r>
            <a:r>
              <a:rPr lang="en-US" baseline="30000" dirty="0" smtClean="0"/>
              <a:t>2</a:t>
            </a:r>
            <a:r>
              <a:rPr lang="en-US" dirty="0" smtClean="0"/>
              <a:t> </a:t>
            </a:r>
            <a:endParaRPr lang="en-US" dirty="0" smtClean="0">
              <a:ea typeface="ＭＳ Ｐゴシック" pitchFamily="34" charset="-128"/>
            </a:endParaRPr>
          </a:p>
          <a:p>
            <a:pPr eaLnBrk="1" hangingPunct="1"/>
            <a:r>
              <a:rPr lang="en-US" dirty="0" smtClean="0">
                <a:ea typeface="ＭＳ Ｐゴシック" pitchFamily="34" charset="-128"/>
              </a:rPr>
              <a:t>Prep-Safe Skin Marker</a:t>
            </a:r>
          </a:p>
          <a:p>
            <a:pPr lvl="1" eaLnBrk="1" hangingPunct="1"/>
            <a:r>
              <a:rPr lang="en-US" b="1" dirty="0" smtClean="0">
                <a:ea typeface="ＭＳ Ｐゴシック" pitchFamily="34" charset="-128"/>
              </a:rPr>
              <a:t>Allows for expert vein mapping </a:t>
            </a:r>
            <a:r>
              <a:rPr lang="en-US" dirty="0" smtClean="0">
                <a:ea typeface="ＭＳ Ｐゴシック" pitchFamily="34" charset="-128"/>
              </a:rPr>
              <a:t>with ink that does not fade or smear – even when treated with antiseptic </a:t>
            </a:r>
            <a:br>
              <a:rPr lang="en-US" dirty="0" smtClean="0">
                <a:ea typeface="ＭＳ Ｐゴシック" pitchFamily="34" charset="-128"/>
              </a:rPr>
            </a:br>
            <a:endParaRPr lang="en-US" sz="1600" dirty="0" smtClean="0">
              <a:ea typeface="ＭＳ Ｐゴシック" pitchFamily="34" charset="-128"/>
            </a:endParaRPr>
          </a:p>
          <a:p>
            <a:pPr marL="0" indent="0">
              <a:buNone/>
            </a:pPr>
            <a:r>
              <a:rPr lang="en-US" sz="1500" baseline="30000" dirty="0" smtClean="0">
                <a:ea typeface="ＭＳ Ｐゴシック" pitchFamily="34" charset="-128"/>
              </a:rPr>
              <a:t>1 </a:t>
            </a:r>
            <a:r>
              <a:rPr lang="en-US" sz="1500" dirty="0" err="1" smtClean="0">
                <a:ea typeface="ＭＳ Ｐゴシック" pitchFamily="34" charset="-128"/>
              </a:rPr>
              <a:t>CareFusion</a:t>
            </a:r>
            <a:r>
              <a:rPr lang="en-US" sz="1500" dirty="0">
                <a:ea typeface="ＭＳ Ｐゴシック" pitchFamily="34" charset="-128"/>
              </a:rPr>
              <a:t> website, http://www.carefusion.com/medical-products/infection-prevention/skin-preparation</a:t>
            </a:r>
            <a:r>
              <a:rPr lang="en-US" sz="1500" dirty="0" smtClean="0">
                <a:ea typeface="ＭＳ Ｐゴシック" pitchFamily="34" charset="-128"/>
              </a:rPr>
              <a:t>/</a:t>
            </a:r>
          </a:p>
        </p:txBody>
      </p:sp>
      <p:sp>
        <p:nvSpPr>
          <p:cNvPr id="2" name="Slide Number Placeholder 1"/>
          <p:cNvSpPr>
            <a:spLocks noGrp="1"/>
          </p:cNvSpPr>
          <p:nvPr>
            <p:ph type="sldNum" sz="quarter" idx="10"/>
          </p:nvPr>
        </p:nvSpPr>
        <p:spPr/>
        <p:txBody>
          <a:bodyPr/>
          <a:lstStyle/>
          <a:p>
            <a:fld id="{F52CB4E6-B235-42D2-89B2-B82AD192B0B3}" type="slidenum">
              <a:rPr lang="en-US" smtClean="0"/>
              <a:pPr/>
              <a:t>3</a:t>
            </a:fld>
            <a:endParaRPr lang="en-US"/>
          </a:p>
        </p:txBody>
      </p:sp>
    </p:spTree>
    <p:extLst>
      <p:ext uri="{BB962C8B-B14F-4D97-AF65-F5344CB8AC3E}">
        <p14:creationId xmlns:p14="http://schemas.microsoft.com/office/powerpoint/2010/main" val="3999848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indent="0" eaLnBrk="1" hangingPunct="1"/>
            <a:r>
              <a:rPr lang="en-US" sz="3200" dirty="0" smtClean="0">
                <a:ea typeface="ＭＳ Ｐゴシック" pitchFamily="34" charset="-128"/>
              </a:rPr>
              <a:t>Vein kits from Presource</a:t>
            </a:r>
            <a:r>
              <a:rPr lang="en-US" sz="3200" baseline="30000" dirty="0" smtClean="0">
                <a:ea typeface="ＭＳ Ｐゴシック" pitchFamily="34" charset="-128"/>
              </a:rPr>
              <a:t>®</a:t>
            </a:r>
            <a:endParaRPr lang="en-US" sz="3200" dirty="0" smtClean="0">
              <a:ea typeface="ＭＳ Ｐゴシック" pitchFamily="34" charset="-128"/>
            </a:endParaRPr>
          </a:p>
        </p:txBody>
      </p:sp>
      <p:sp>
        <p:nvSpPr>
          <p:cNvPr id="11268" name="Rectangle 3"/>
          <p:cNvSpPr>
            <a:spLocks noGrp="1" noChangeArrowheads="1"/>
          </p:cNvSpPr>
          <p:nvPr>
            <p:ph type="body" idx="1"/>
          </p:nvPr>
        </p:nvSpPr>
        <p:spPr>
          <a:xfrm>
            <a:off x="685799" y="1402337"/>
            <a:ext cx="8252927" cy="4572000"/>
          </a:xfrm>
        </p:spPr>
        <p:txBody>
          <a:bodyPr/>
          <a:lstStyle/>
          <a:p>
            <a:pPr marL="0" indent="0" eaLnBrk="1" hangingPunct="1">
              <a:buNone/>
            </a:pPr>
            <a:r>
              <a:rPr lang="en-US" sz="1800" dirty="0" smtClean="0">
                <a:latin typeface="+mj-lt"/>
                <a:ea typeface="ＭＳ Ｐゴシック" pitchFamily="34" charset="-128"/>
              </a:rPr>
              <a:t>Tiburon® Split Drape</a:t>
            </a:r>
          </a:p>
          <a:p>
            <a:r>
              <a:rPr lang="en-US" sz="1800" dirty="0" smtClean="0">
                <a:ea typeface="ＭＳ Ｐゴシック" pitchFamily="34" charset="-128"/>
              </a:rPr>
              <a:t>Classified </a:t>
            </a:r>
            <a:r>
              <a:rPr lang="en-US" sz="1800" dirty="0">
                <a:ea typeface="ＭＳ Ｐゴシック" pitchFamily="34" charset="-128"/>
              </a:rPr>
              <a:t>as </a:t>
            </a:r>
            <a:r>
              <a:rPr lang="en-US" sz="1800" dirty="0" smtClean="0">
                <a:ea typeface="ＭＳ Ｐゴシック" pitchFamily="34" charset="-128"/>
              </a:rPr>
              <a:t>AAMI level </a:t>
            </a:r>
            <a:r>
              <a:rPr lang="en-US" sz="1800" dirty="0">
                <a:ea typeface="ＭＳ Ｐゴシック" pitchFamily="34" charset="-128"/>
              </a:rPr>
              <a:t>4 </a:t>
            </a:r>
            <a:r>
              <a:rPr lang="en-US" sz="1800" dirty="0" smtClean="0">
                <a:ea typeface="ＭＳ Ｐゴシック" pitchFamily="34" charset="-128"/>
              </a:rPr>
              <a:t>for </a:t>
            </a:r>
            <a:r>
              <a:rPr lang="en-US" sz="1800" dirty="0">
                <a:ea typeface="ＭＳ Ｐゴシック" pitchFamily="34" charset="-128"/>
              </a:rPr>
              <a:t>barrier performance in the critical zones </a:t>
            </a:r>
            <a:r>
              <a:rPr lang="en-US" sz="1800" dirty="0" smtClean="0">
                <a:latin typeface="+mj-lt"/>
                <a:ea typeface="ＭＳ Ｐゴシック" pitchFamily="34" charset="-128"/>
              </a:rPr>
              <a:t>-  </a:t>
            </a:r>
            <a:r>
              <a:rPr lang="en-US" sz="1800" kern="1200" dirty="0">
                <a:latin typeface="+mj-lt"/>
              </a:rPr>
              <a:t>engineered to pass </a:t>
            </a:r>
            <a:r>
              <a:rPr lang="en-US" sz="1800" kern="1200" dirty="0" smtClean="0">
                <a:latin typeface="+mj-lt"/>
              </a:rPr>
              <a:t>these </a:t>
            </a:r>
            <a:r>
              <a:rPr lang="en-US" sz="1800" kern="1200" dirty="0">
                <a:latin typeface="+mj-lt"/>
              </a:rPr>
              <a:t>industry standard tests that measure </a:t>
            </a:r>
            <a:r>
              <a:rPr lang="en-US" sz="1800" kern="1200" dirty="0" smtClean="0">
                <a:latin typeface="+mj-lt"/>
              </a:rPr>
              <a:t>fluid and </a:t>
            </a:r>
            <a:r>
              <a:rPr lang="en-US" sz="1800" kern="1200" dirty="0">
                <a:latin typeface="+mj-lt"/>
              </a:rPr>
              <a:t>synthetic viral penetration, which help </a:t>
            </a:r>
            <a:r>
              <a:rPr lang="en-US" sz="1800" kern="1200" dirty="0" smtClean="0">
                <a:latin typeface="+mj-lt"/>
              </a:rPr>
              <a:t>protect clinician </a:t>
            </a:r>
            <a:r>
              <a:rPr lang="en-US" sz="1800" kern="1200" dirty="0">
                <a:latin typeface="+mj-lt"/>
              </a:rPr>
              <a:t>and patient </a:t>
            </a:r>
            <a:r>
              <a:rPr lang="en-US" sz="1800" kern="1200" dirty="0" smtClean="0">
                <a:latin typeface="+mj-lt"/>
              </a:rPr>
              <a:t>safety within </a:t>
            </a:r>
            <a:r>
              <a:rPr lang="en-US" sz="1800" kern="1200" dirty="0">
                <a:latin typeface="+mj-lt"/>
              </a:rPr>
              <a:t>the critical </a:t>
            </a:r>
            <a:r>
              <a:rPr lang="en-US" sz="1800" kern="1200" dirty="0" smtClean="0">
                <a:latin typeface="+mj-lt"/>
              </a:rPr>
              <a:t>zone</a:t>
            </a:r>
          </a:p>
          <a:p>
            <a:r>
              <a:rPr lang="en-US" sz="1800" kern="1200" dirty="0" smtClean="0">
                <a:latin typeface="Arial" pitchFamily="-112" charset="0"/>
              </a:rPr>
              <a:t>Resistant to </a:t>
            </a:r>
            <a:r>
              <a:rPr lang="en-US" sz="1800" kern="1200" dirty="0">
                <a:latin typeface="Arial" pitchFamily="-112" charset="0"/>
              </a:rPr>
              <a:t>abrasion and puncture, yet their flexible, </a:t>
            </a:r>
            <a:r>
              <a:rPr lang="en-US" sz="1800" kern="1200" dirty="0" smtClean="0">
                <a:latin typeface="Arial" pitchFamily="-112" charset="0"/>
              </a:rPr>
              <a:t>cloth-like properties </a:t>
            </a:r>
            <a:r>
              <a:rPr lang="en-US" sz="1800" kern="1200" dirty="0">
                <a:latin typeface="Arial" pitchFamily="-112" charset="0"/>
              </a:rPr>
              <a:t>allow them to drape naturally, following the contours of the </a:t>
            </a:r>
            <a:r>
              <a:rPr lang="en-US" sz="1800" kern="1200" dirty="0" smtClean="0">
                <a:latin typeface="Arial" pitchFamily="-112" charset="0"/>
              </a:rPr>
              <a:t>patient</a:t>
            </a:r>
            <a:endParaRPr lang="en-US" sz="1800" dirty="0"/>
          </a:p>
          <a:p>
            <a:r>
              <a:rPr lang="en-US" sz="1800" dirty="0" smtClean="0">
                <a:latin typeface="+mj-lt"/>
                <a:ea typeface="ＭＳ Ｐゴシック" pitchFamily="34" charset="-128"/>
              </a:rPr>
              <a:t>Drape is split with adhesive, 6” x 40”  for easy exposure of one leg at a time</a:t>
            </a:r>
          </a:p>
          <a:p>
            <a:pPr marL="457200" lvl="1" indent="0" eaLnBrk="1" hangingPunct="1">
              <a:buNone/>
            </a:pPr>
            <a:endParaRPr lang="en-US" dirty="0" smtClean="0">
              <a:ea typeface="ＭＳ Ｐゴシック" pitchFamily="34" charset="-128"/>
            </a:endParaRPr>
          </a:p>
          <a:p>
            <a:pPr eaLnBrk="1" hangingPunct="1"/>
            <a:r>
              <a:rPr lang="en-US" dirty="0" smtClean="0">
                <a:ea typeface="ＭＳ Ｐゴシック" pitchFamily="34" charset="-128"/>
              </a:rPr>
              <a:t>Convenience kits </a:t>
            </a:r>
          </a:p>
          <a:p>
            <a:pPr lvl="1" eaLnBrk="1" hangingPunct="1"/>
            <a:r>
              <a:rPr lang="en-US" b="1" dirty="0" smtClean="0">
                <a:ea typeface="ＭＳ Ｐゴシック" pitchFamily="34" charset="-128"/>
              </a:rPr>
              <a:t>Reduce time and expense</a:t>
            </a:r>
            <a:r>
              <a:rPr lang="en-US" dirty="0" smtClean="0">
                <a:ea typeface="ＭＳ Ｐゴシック" pitchFamily="34" charset="-128"/>
              </a:rPr>
              <a:t> of ordering, stocking and picking multiple items – and eliminate waste by pulling the right kit</a:t>
            </a:r>
          </a:p>
          <a:p>
            <a:pPr eaLnBrk="1" hangingPunct="1"/>
            <a:endParaRPr lang="en-US" dirty="0" smtClean="0">
              <a:ea typeface="ＭＳ Ｐゴシック" pitchFamily="34" charset="-128"/>
            </a:endParaRPr>
          </a:p>
          <a:p>
            <a:pPr eaLnBrk="1" hangingPunct="1"/>
            <a:endParaRPr lang="en-US" dirty="0" smtClean="0">
              <a:ea typeface="ＭＳ Ｐゴシック" pitchFamily="34" charset="-128"/>
            </a:endParaRPr>
          </a:p>
          <a:p>
            <a:pPr eaLnBrk="1" hangingPunct="1"/>
            <a:endParaRPr lang="en-US" dirty="0" smtClean="0">
              <a:ea typeface="ＭＳ Ｐゴシック" pitchFamily="34" charset="-128"/>
            </a:endParaRPr>
          </a:p>
          <a:p>
            <a:pPr eaLnBrk="1" hangingPunct="1"/>
            <a:endParaRPr lang="en-US" dirty="0" smtClean="0">
              <a:ea typeface="ＭＳ Ｐゴシック" pitchFamily="34" charset="-128"/>
            </a:endParaRPr>
          </a:p>
        </p:txBody>
      </p:sp>
      <p:sp>
        <p:nvSpPr>
          <p:cNvPr id="2" name="Slide Number Placeholder 1"/>
          <p:cNvSpPr>
            <a:spLocks noGrp="1"/>
          </p:cNvSpPr>
          <p:nvPr>
            <p:ph type="sldNum" sz="quarter" idx="10"/>
          </p:nvPr>
        </p:nvSpPr>
        <p:spPr/>
        <p:txBody>
          <a:bodyPr/>
          <a:lstStyle/>
          <a:p>
            <a:fld id="{F52CB4E6-B235-42D2-89B2-B82AD192B0B3}" type="slidenum">
              <a:rPr lang="en-US" smtClean="0"/>
              <a:pPr/>
              <a:t>4</a:t>
            </a:fld>
            <a:endParaRPr lang="en-US"/>
          </a:p>
        </p:txBody>
      </p:sp>
    </p:spTree>
    <p:extLst>
      <p:ext uri="{BB962C8B-B14F-4D97-AF65-F5344CB8AC3E}">
        <p14:creationId xmlns:p14="http://schemas.microsoft.com/office/powerpoint/2010/main" val="1503087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indent="6350"/>
            <a:r>
              <a:rPr lang="en-US" sz="3200" dirty="0" smtClean="0">
                <a:ea typeface="ＭＳ Ｐゴシック" pitchFamily="34" charset="-128"/>
              </a:rPr>
              <a:t>Procedural coverage</a:t>
            </a:r>
          </a:p>
        </p:txBody>
      </p:sp>
      <p:sp>
        <p:nvSpPr>
          <p:cNvPr id="13315" name="Content Placeholder 2"/>
          <p:cNvSpPr>
            <a:spLocks noGrp="1"/>
          </p:cNvSpPr>
          <p:nvPr>
            <p:ph idx="1"/>
          </p:nvPr>
        </p:nvSpPr>
        <p:spPr>
          <a:xfrm>
            <a:off x="609600" y="1519726"/>
            <a:ext cx="8083296" cy="3361512"/>
          </a:xfrm>
        </p:spPr>
        <p:txBody>
          <a:bodyPr/>
          <a:lstStyle/>
          <a:p>
            <a:pPr marL="0" indent="0">
              <a:buNone/>
            </a:pPr>
            <a:r>
              <a:rPr lang="en-US" dirty="0">
                <a:ea typeface="ＭＳ Ｐゴシック" pitchFamily="34" charset="-128"/>
              </a:rPr>
              <a:t>Procedures requiring </a:t>
            </a:r>
            <a:r>
              <a:rPr lang="en-US" dirty="0" smtClean="0">
                <a:ea typeface="ＭＳ Ｐゴシック" pitchFamily="34" charset="-128"/>
              </a:rPr>
              <a:t>treatment of varicose and spider veins, such as:</a:t>
            </a:r>
          </a:p>
          <a:p>
            <a:pPr marL="0" indent="0">
              <a:buNone/>
            </a:pPr>
            <a:endParaRPr lang="en-US" dirty="0">
              <a:ea typeface="ＭＳ Ｐゴシック" pitchFamily="34" charset="-128"/>
            </a:endParaRPr>
          </a:p>
          <a:p>
            <a:r>
              <a:rPr lang="en-US" dirty="0" smtClean="0">
                <a:ea typeface="ＭＳ Ｐゴシック" pitchFamily="34" charset="-128"/>
              </a:rPr>
              <a:t>Vein Ablation</a:t>
            </a:r>
          </a:p>
          <a:p>
            <a:r>
              <a:rPr lang="en-US" dirty="0" err="1" smtClean="0">
                <a:ea typeface="ＭＳ Ｐゴシック" pitchFamily="34" charset="-128"/>
              </a:rPr>
              <a:t>Sclerotherapy</a:t>
            </a:r>
            <a:endParaRPr lang="en-US" dirty="0" smtClean="0">
              <a:ea typeface="ＭＳ Ｐゴシック" pitchFamily="34" charset="-128"/>
            </a:endParaRPr>
          </a:p>
          <a:p>
            <a:r>
              <a:rPr lang="en-US" dirty="0" err="1" smtClean="0">
                <a:ea typeface="ＭＳ Ｐゴシック" pitchFamily="34" charset="-128"/>
              </a:rPr>
              <a:t>Phlebectomy</a:t>
            </a:r>
            <a:endParaRPr lang="en-US" dirty="0" smtClean="0">
              <a:ea typeface="ＭＳ Ｐゴシック" pitchFamily="34" charset="-128"/>
            </a:endParaRPr>
          </a:p>
          <a:p>
            <a:pPr lvl="1"/>
            <a:endParaRPr lang="en-US" sz="2400" dirty="0" smtClean="0">
              <a:ea typeface="ＭＳ Ｐゴシック" pitchFamily="34" charset="-128"/>
            </a:endParaRPr>
          </a:p>
        </p:txBody>
      </p:sp>
      <p:sp>
        <p:nvSpPr>
          <p:cNvPr id="2" name="Slide Number Placeholder 1"/>
          <p:cNvSpPr>
            <a:spLocks noGrp="1"/>
          </p:cNvSpPr>
          <p:nvPr>
            <p:ph type="sldNum" sz="quarter" idx="10"/>
          </p:nvPr>
        </p:nvSpPr>
        <p:spPr/>
        <p:txBody>
          <a:bodyPr/>
          <a:lstStyle/>
          <a:p>
            <a:fld id="{F52CB4E6-B235-42D2-89B2-B82AD192B0B3}" type="slidenum">
              <a:rPr lang="en-US" smtClean="0"/>
              <a:pPr/>
              <a:t>5</a:t>
            </a:fld>
            <a:endParaRPr lang="en-US"/>
          </a:p>
        </p:txBody>
      </p:sp>
    </p:spTree>
    <p:extLst>
      <p:ext uri="{BB962C8B-B14F-4D97-AF65-F5344CB8AC3E}">
        <p14:creationId xmlns:p14="http://schemas.microsoft.com/office/powerpoint/2010/main" val="3585273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indent="6350"/>
            <a:r>
              <a:rPr lang="en-US" sz="3200" dirty="0" smtClean="0">
                <a:ea typeface="ＭＳ Ｐゴシック" pitchFamily="34" charset="-128"/>
              </a:rPr>
              <a:t>Product offerings: four </a:t>
            </a:r>
            <a:r>
              <a:rPr lang="en-US" sz="3200" dirty="0">
                <a:ea typeface="ＭＳ Ｐゴシック" pitchFamily="34" charset="-128"/>
              </a:rPr>
              <a:t>s</a:t>
            </a:r>
            <a:r>
              <a:rPr lang="en-US" sz="3200" dirty="0" smtClean="0">
                <a:ea typeface="ＭＳ Ｐゴシック" pitchFamily="34" charset="-128"/>
              </a:rPr>
              <a:t>tandard </a:t>
            </a:r>
            <a:r>
              <a:rPr lang="en-US" sz="3200" dirty="0">
                <a:ea typeface="ＭＳ Ｐゴシック" pitchFamily="34" charset="-128"/>
              </a:rPr>
              <a:t>k</a:t>
            </a:r>
            <a:r>
              <a:rPr lang="en-US" sz="3200" dirty="0" smtClean="0">
                <a:ea typeface="ＭＳ Ｐゴシック" pitchFamily="34" charset="-128"/>
              </a:rPr>
              <a:t>its</a:t>
            </a:r>
          </a:p>
        </p:txBody>
      </p:sp>
      <p:sp>
        <p:nvSpPr>
          <p:cNvPr id="4" name="Slide Number Placeholder 3"/>
          <p:cNvSpPr>
            <a:spLocks noGrp="1"/>
          </p:cNvSpPr>
          <p:nvPr>
            <p:ph type="sldNum" sz="quarter" idx="10"/>
          </p:nvPr>
        </p:nvSpPr>
        <p:spPr/>
        <p:txBody>
          <a:bodyPr/>
          <a:lstStyle/>
          <a:p>
            <a:fld id="{726AEF9E-6875-427C-979D-330FCD5162FF}" type="slidenum">
              <a:rPr lang="en-US" smtClean="0"/>
              <a:pPr/>
              <a:t>6</a:t>
            </a:fld>
            <a:endParaRPr lang="en-US"/>
          </a:p>
        </p:txBody>
      </p:sp>
      <p:pic>
        <p:nvPicPr>
          <p:cNvPr id="2051" name="Picture 3" descr="VEINPLB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416" y="1226632"/>
            <a:ext cx="2569449" cy="201444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VEINBACH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941" y="1223289"/>
            <a:ext cx="2476830" cy="20177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 y="3532012"/>
            <a:ext cx="909637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600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marL="787400" indent="6350"/>
            <a:r>
              <a:rPr lang="en-US" sz="3200" dirty="0" smtClean="0">
                <a:ea typeface="ＭＳ Ｐゴシック" pitchFamily="34" charset="-128"/>
              </a:rPr>
              <a:t>To learn more</a:t>
            </a:r>
          </a:p>
        </p:txBody>
      </p:sp>
      <p:sp>
        <p:nvSpPr>
          <p:cNvPr id="15363" name="TextBox 2"/>
          <p:cNvSpPr txBox="1">
            <a:spLocks noChangeArrowheads="1"/>
          </p:cNvSpPr>
          <p:nvPr/>
        </p:nvSpPr>
        <p:spPr bwMode="auto">
          <a:xfrm>
            <a:off x="417689" y="1600200"/>
            <a:ext cx="838764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3200" dirty="0" smtClean="0"/>
              <a:t>Contact your Presource</a:t>
            </a:r>
            <a:r>
              <a:rPr lang="en-US" sz="3200" baseline="30000" dirty="0"/>
              <a:t>®</a:t>
            </a:r>
            <a:r>
              <a:rPr lang="en-US" sz="3200" dirty="0"/>
              <a:t> Products and Services sales representative at </a:t>
            </a:r>
            <a:r>
              <a:rPr lang="en-US" sz="3200" b="1" dirty="0" smtClean="0"/>
              <a:t>800.964.5227</a:t>
            </a:r>
            <a:r>
              <a:rPr lang="en-US" sz="3200" dirty="0" smtClean="0"/>
              <a:t>, or email </a:t>
            </a:r>
            <a:r>
              <a:rPr lang="en-US" sz="3200" b="1" dirty="0" smtClean="0"/>
              <a:t>PresourceSolutions@cardinalhealth.com</a:t>
            </a:r>
            <a:r>
              <a:rPr lang="en-US" sz="3200" dirty="0" smtClean="0"/>
              <a:t> to see how </a:t>
            </a:r>
            <a:r>
              <a:rPr lang="en-US" sz="3200" dirty="0"/>
              <a:t>our standard and custom </a:t>
            </a:r>
            <a:r>
              <a:rPr lang="en-US" sz="3200" dirty="0" smtClean="0"/>
              <a:t>vein </a:t>
            </a:r>
            <a:r>
              <a:rPr lang="en-US" sz="3200" dirty="0"/>
              <a:t>kits can improve your </a:t>
            </a:r>
            <a:r>
              <a:rPr lang="en-US" sz="3200" dirty="0" smtClean="0"/>
              <a:t>vein clinic room turnover and patient efficiency.</a:t>
            </a:r>
            <a:endParaRPr lang="en-US" sz="3200" dirty="0"/>
          </a:p>
        </p:txBody>
      </p:sp>
      <p:sp>
        <p:nvSpPr>
          <p:cNvPr id="2" name="Slide Number Placeholder 1"/>
          <p:cNvSpPr>
            <a:spLocks noGrp="1"/>
          </p:cNvSpPr>
          <p:nvPr>
            <p:ph type="sldNum" sz="quarter" idx="10"/>
          </p:nvPr>
        </p:nvSpPr>
        <p:spPr/>
        <p:txBody>
          <a:bodyPr/>
          <a:lstStyle/>
          <a:p>
            <a:fld id="{726AEF9E-6875-427C-979D-330FCD5162FF}" type="slidenum">
              <a:rPr lang="en-US" smtClean="0"/>
              <a:pPr/>
              <a:t>7</a:t>
            </a:fld>
            <a:endParaRPr lang="en-US"/>
          </a:p>
        </p:txBody>
      </p:sp>
    </p:spTree>
    <p:extLst>
      <p:ext uri="{BB962C8B-B14F-4D97-AF65-F5344CB8AC3E}">
        <p14:creationId xmlns:p14="http://schemas.microsoft.com/office/powerpoint/2010/main" val="985533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extLst>
            <a:ext uri="{91240B29-F687-4F45-9708-019B960494DF}">
              <a14:hiddenLine xmlns:a14="http://schemas.microsoft.com/office/drawing/2010/main" w="9525">
                <a:solidFill>
                  <a:srgbClr val="FF0000"/>
                </a:solidFill>
                <a:miter lim="800000"/>
                <a:headEnd/>
                <a:tailEnd/>
              </a14:hiddenLine>
            </a:ext>
          </a:extLst>
        </p:spPr>
        <p:txBody>
          <a:bodyPr/>
          <a:lstStyle/>
          <a:p>
            <a:pPr eaLnBrk="1" hangingPunct="1"/>
            <a:r>
              <a:rPr lang="en-US" sz="7200" smtClean="0">
                <a:ea typeface="ＭＳ Ｐゴシック" pitchFamily="34" charset="-128"/>
              </a:rPr>
              <a:t>Thank you!</a:t>
            </a:r>
          </a:p>
        </p:txBody>
      </p:sp>
      <p:sp>
        <p:nvSpPr>
          <p:cNvPr id="2" name="Slide Number Placeholder 1"/>
          <p:cNvSpPr>
            <a:spLocks noGrp="1"/>
          </p:cNvSpPr>
          <p:nvPr>
            <p:ph type="sldNum" sz="quarter" idx="10"/>
          </p:nvPr>
        </p:nvSpPr>
        <p:spPr/>
        <p:txBody>
          <a:bodyPr/>
          <a:lstStyle/>
          <a:p>
            <a:fld id="{6D34D1E6-F86F-4F25-8684-130CEC1579A3}" type="slidenum">
              <a:rPr lang="en-US" smtClean="0"/>
              <a:pPr/>
              <a:t>8</a:t>
            </a:fld>
            <a:endParaRPr lang="en-US"/>
          </a:p>
        </p:txBody>
      </p:sp>
    </p:spTree>
  </p:cSld>
  <p:clrMapOvr>
    <a:masterClrMapping/>
  </p:clrMapOvr>
</p:sld>
</file>

<file path=ppt/theme/theme1.xml><?xml version="1.0" encoding="utf-8"?>
<a:theme xmlns:a="http://schemas.openxmlformats.org/drawingml/2006/main" name="External presentation template_Teal_2013">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401159BFA65A479B74035A032146F7" ma:contentTypeVersion="0" ma:contentTypeDescription="Create a new document." ma:contentTypeScope="" ma:versionID="e3bca6512a9f0c6092626004511e152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B713AF-54D3-476C-BBD6-57C9A805A84D}">
  <ds:schemaRefs>
    <ds:schemaRef ds:uri="http://purl.org/dc/elements/1.1/"/>
    <ds:schemaRef ds:uri="http://www.w3.org/XML/1998/namespace"/>
    <ds:schemaRef ds:uri="http://schemas.microsoft.com/office/2006/documentManagement/types"/>
    <ds:schemaRef ds:uri="http://schemas.microsoft.com/office/infopath/2007/PartnerControls"/>
    <ds:schemaRef ds:uri="http://purl.org/dc/terms/"/>
    <ds:schemaRef ds:uri="http://purl.org/dc/dcmityp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413F6A4-39E4-4E16-8BF1-04DB9B1E56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A74DB50-3108-434A-8A81-7929C1E8FA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External presentation template_Teal_2013</Template>
  <TotalTime>700</TotalTime>
  <Words>345</Words>
  <Application>Microsoft Office PowerPoint</Application>
  <PresentationFormat>On-screen Show (4:3)</PresentationFormat>
  <Paragraphs>47</Paragraphs>
  <Slides>8</Slides>
  <Notes>3</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8</vt:i4>
      </vt:variant>
    </vt:vector>
  </HeadingPairs>
  <TitlesOfParts>
    <vt:vector size="18" baseType="lpstr">
      <vt:lpstr>ＭＳ Ｐゴシック</vt:lpstr>
      <vt:lpstr>35 Helvetica Thin</vt:lpstr>
      <vt:lpstr>Arial</vt:lpstr>
      <vt:lpstr>External presentation template_Teal_2013</vt:lpstr>
      <vt:lpstr>3_Custom Design</vt:lpstr>
      <vt:lpstr>6_Custom Design</vt:lpstr>
      <vt:lpstr>4_Custom Design</vt:lpstr>
      <vt:lpstr>5_Custom Design</vt:lpstr>
      <vt:lpstr>1_Custom Design</vt:lpstr>
      <vt:lpstr>Custom Design</vt:lpstr>
      <vt:lpstr>Increase safety and efficiency in your vein clinic</vt:lpstr>
      <vt:lpstr>Challenges in the vein clinic</vt:lpstr>
      <vt:lpstr>Vein kits from Presource® Products and Services</vt:lpstr>
      <vt:lpstr>Vein kits from Presource®</vt:lpstr>
      <vt:lpstr>Procedural coverage</vt:lpstr>
      <vt:lpstr>Product offerings: four standard kits</vt:lpstr>
      <vt:lpstr>To learn more</vt:lpstr>
      <vt:lpstr>Thank you!</vt:lpstr>
    </vt:vector>
  </TitlesOfParts>
  <Company>Cardinal Health (EIT Installation)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Boost patient safety and the efficiency of your GI suite</dc:title>
  <dc:creator>Fowler, Bonny</dc:creator>
  <cp:lastModifiedBy>Kenton, Abby</cp:lastModifiedBy>
  <cp:revision>66</cp:revision>
  <dcterms:created xsi:type="dcterms:W3CDTF">2013-06-27T17:52:37Z</dcterms:created>
  <dcterms:modified xsi:type="dcterms:W3CDTF">2016-03-25T17:29:03Z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ExpirationDate">
    <vt:lpwstr/>
  </property>
  <property fmtid="{D5CDD505-2E9C-101B-9397-08002B2CF9AE}" pid="3" name="PublishingStartDate">
    <vt:lpwstr/>
  </property>
  <property fmtid="{D5CDD505-2E9C-101B-9397-08002B2CF9AE}" pid="4" name="ContentTypeId">
    <vt:lpwstr>0x0101007F401159BFA65A479B74035A032146F7</vt:lpwstr>
  </property>
</Properties>
</file>